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61" r:id="rId5"/>
    <p:sldId id="262" r:id="rId6"/>
    <p:sldId id="271" r:id="rId7"/>
    <p:sldId id="272" r:id="rId8"/>
    <p:sldId id="273" r:id="rId9"/>
    <p:sldId id="263" r:id="rId10"/>
    <p:sldId id="274" r:id="rId11"/>
    <p:sldId id="264" r:id="rId12"/>
    <p:sldId id="275" r:id="rId13"/>
    <p:sldId id="265" r:id="rId14"/>
    <p:sldId id="266" r:id="rId15"/>
    <p:sldId id="267" r:id="rId16"/>
  </p:sldIdLst>
  <p:sldSz cx="18288000" cy="10287000"/>
  <p:notesSz cx="6858000" cy="9144000"/>
  <p:embeddedFontLst>
    <p:embeddedFont>
      <p:font typeface="NanumSquareRoundOTF Bold" panose="020B0600000101010101" charset="-127"/>
      <p:bold r:id="rId18"/>
    </p:embeddedFont>
    <p:embeddedFont>
      <p:font typeface="NanumSquareRoundOTF ExtraBold" panose="020B0600000101010101" charset="-127"/>
      <p:bold r:id="rId19"/>
    </p:embeddedFont>
    <p:embeddedFont>
      <p:font typeface="NanumSquareRoundOTF Regular" panose="020B0600000101010101" charset="-127"/>
      <p:regular r:id="rId20"/>
    </p:embeddedFont>
    <p:embeddedFont>
      <p:font typeface="Pretendard Medium" panose="020B0600000101010101" charset="-127"/>
      <p:bold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Pretendard JP Medium" panose="020B0600000101010101" charset="0"/>
      <p:bold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84" autoAdjust="0"/>
    <p:restoredTop sz="94622" autoAdjust="0"/>
  </p:normalViewPr>
  <p:slideViewPr>
    <p:cSldViewPr>
      <p:cViewPr varScale="1">
        <p:scale>
          <a:sx n="38" d="100"/>
          <a:sy n="38" d="100"/>
        </p:scale>
        <p:origin x="90" y="10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94661-E4F6-433E-AC4D-736EFD265D18}" type="datetimeFigureOut">
              <a:rPr lang="ko-KR" altLang="en-US" smtClean="0"/>
              <a:t>2025-03-07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15E83A-7321-4BCA-9894-D95FB7368B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507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15E83A-7321-4BCA-9894-D95FB7368BF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453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2.png"/><Relationship Id="rId7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10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10" Type="http://schemas.openxmlformats.org/officeDocument/2006/relationships/image" Target="../media/image20.png"/><Relationship Id="rId4" Type="http://schemas.openxmlformats.org/officeDocument/2006/relationships/image" Target="../media/image3.png"/><Relationship Id="rId9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22.png"/><Relationship Id="rId5" Type="http://schemas.openxmlformats.org/officeDocument/2006/relationships/image" Target="../media/image3.png"/><Relationship Id="rId10" Type="http://schemas.openxmlformats.org/officeDocument/2006/relationships/image" Target="../media/image21.png"/><Relationship Id="rId4" Type="http://schemas.openxmlformats.org/officeDocument/2006/relationships/image" Target="../media/image2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5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6223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sp>
        <p:nvSpPr>
          <p:cNvPr id="11" name="TextBox 11"/>
          <p:cNvSpPr txBox="1"/>
          <p:nvPr/>
        </p:nvSpPr>
        <p:spPr>
          <a:xfrm>
            <a:off x="4826000" y="3232150"/>
            <a:ext cx="9105900" cy="3619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10100" spc="-300">
                <a:solidFill>
                  <a:srgbClr val="2D2D2D"/>
                </a:solidFill>
                <a:ea typeface="NanumSquareRoundOTF ExtraBold"/>
              </a:rPr>
              <a:t>농협대학교</a:t>
            </a:r>
            <a:endParaRPr lang="ko-KR" sz="10100" b="0" i="0" u="none" strike="noStrike" spc="-300">
              <a:solidFill>
                <a:srgbClr val="2D2D2D"/>
              </a:solidFill>
              <a:ea typeface="NanumSquareRoundOTF ExtraBold"/>
            </a:endParaRPr>
          </a:p>
          <a:p>
            <a:pPr lvl="0" algn="ctr">
              <a:lnSpc>
                <a:spcPct val="99600"/>
              </a:lnSpc>
            </a:pPr>
            <a:r>
              <a:rPr lang="en-US" sz="11800" b="0" i="0" u="none" strike="noStrike" spc="-300">
                <a:solidFill>
                  <a:srgbClr val="2197BB"/>
                </a:solidFill>
                <a:latin typeface="NanumSquareRoundOTF ExtraBold"/>
              </a:rPr>
              <a:t>RPA </a:t>
            </a:r>
            <a:r>
              <a:rPr lang="ko-KR" sz="11800" b="0" i="0" u="none" strike="noStrike" spc="-300">
                <a:solidFill>
                  <a:srgbClr val="2197BB"/>
                </a:solidFill>
                <a:ea typeface="NanumSquareRoundOTF ExtraBold"/>
              </a:rPr>
              <a:t>메뉴얼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10414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1765300" y="3141261"/>
            <a:ext cx="14935200" cy="60579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01300" y="3632200"/>
            <a:ext cx="1308100" cy="3556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579100" y="3657600"/>
            <a:ext cx="939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STEP.01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7" name="TextBox 17"/>
          <p:cNvSpPr txBox="1"/>
          <p:nvPr/>
        </p:nvSpPr>
        <p:spPr>
          <a:xfrm>
            <a:off x="12165512" y="35052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b="0" i="0" u="none" strike="noStrike">
                <a:solidFill>
                  <a:srgbClr val="2D2D2D"/>
                </a:solidFill>
                <a:ea typeface="NanumSquareRoundOTF ExtraBold"/>
              </a:rPr>
              <a:t>결재 실패 메일</a:t>
            </a:r>
            <a:endParaRPr lang="ko-KR" sz="2200" b="0" i="0" u="none" strike="noStrike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100923" y="3860437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902200" y="1689100"/>
            <a:ext cx="86614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ko-KR" sz="5200" b="0" i="0" u="none" strike="noStrike" spc="-4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id="{E0D35DE8-CC26-4BE9-B9DC-C18C056D78D8}"/>
              </a:ext>
            </a:extLst>
          </p:cNvPr>
          <p:cNvSpPr txBox="1"/>
          <p:nvPr/>
        </p:nvSpPr>
        <p:spPr>
          <a:xfrm>
            <a:off x="12147006" y="389890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F2130632-2C56-4A8B-966F-DAF883F45A29}"/>
              </a:ext>
            </a:extLst>
          </p:cNvPr>
          <p:cNvSpPr txBox="1"/>
          <p:nvPr/>
        </p:nvSpPr>
        <p:spPr>
          <a:xfrm>
            <a:off x="12165875" y="4194266"/>
            <a:ext cx="4000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1600" spc="-100">
                <a:solidFill>
                  <a:srgbClr val="2D2D2D">
                    <a:alpha val="70980"/>
                  </a:srgbClr>
                </a:solidFill>
                <a:latin typeface="Pretendard Medium" panose="020B0600000101010101" charset="-127"/>
                <a:ea typeface="Pretendard Medium" panose="020B0600000101010101" charset="-127"/>
              </a:rPr>
              <a:t>RPA</a:t>
            </a: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 panose="020B0600000101010101" charset="-127"/>
                <a:ea typeface="Pretendard Medium" panose="020B0600000101010101" charset="-127"/>
              </a:rPr>
              <a:t>가  문서 양식이나  서명란 이미지 이름이나 결재인이름이 동일하지 않는 등 오류 발생시 기안자에게  메일 전송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9E61776F-F914-4BAF-8B66-D2B3CD6839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32989" y="3562791"/>
            <a:ext cx="7859222" cy="5944430"/>
          </a:xfrm>
          <a:prstGeom prst="rect">
            <a:avLst/>
          </a:prstGeom>
        </p:spPr>
      </p:pic>
      <p:sp>
        <p:nvSpPr>
          <p:cNvPr id="25" name="TextBox 25">
            <a:extLst>
              <a:ext uri="{FF2B5EF4-FFF2-40B4-BE49-F238E27FC236}">
                <a16:creationId xmlns:a16="http://schemas.microsoft.com/office/drawing/2014/main" id="{0154EC6F-842D-4063-B5F8-FBCD349E25F3}"/>
              </a:ext>
            </a:extLst>
          </p:cNvPr>
          <p:cNvSpPr txBox="1"/>
          <p:nvPr/>
        </p:nvSpPr>
        <p:spPr>
          <a:xfrm>
            <a:off x="4140200" y="1409700"/>
            <a:ext cx="10007600" cy="158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200" b="0" i="0" u="none" strike="noStrike" spc="-4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결재 실패 메일</a:t>
            </a:r>
            <a:endParaRPr lang="en-US" sz="5200" b="0" i="0" u="none" strike="noStrike" spc="-4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pic>
        <p:nvPicPr>
          <p:cNvPr id="27" name="Picture 14">
            <a:extLst>
              <a:ext uri="{FF2B5EF4-FFF2-40B4-BE49-F238E27FC236}">
                <a16:creationId xmlns:a16="http://schemas.microsoft.com/office/drawing/2014/main" id="{370B8AA8-4B52-457B-BFBF-9531CC9D20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31780" y="4917440"/>
            <a:ext cx="1308100" cy="355600"/>
          </a:xfrm>
          <a:prstGeom prst="rect">
            <a:avLst/>
          </a:prstGeom>
        </p:spPr>
      </p:pic>
      <p:sp>
        <p:nvSpPr>
          <p:cNvPr id="26" name="TextBox 15">
            <a:extLst>
              <a:ext uri="{FF2B5EF4-FFF2-40B4-BE49-F238E27FC236}">
                <a16:creationId xmlns:a16="http://schemas.microsoft.com/office/drawing/2014/main" id="{2BBD6D21-EE8C-43B9-910E-DF6C86D3905F}"/>
              </a:ext>
            </a:extLst>
          </p:cNvPr>
          <p:cNvSpPr txBox="1"/>
          <p:nvPr/>
        </p:nvSpPr>
        <p:spPr>
          <a:xfrm>
            <a:off x="10615930" y="4959350"/>
            <a:ext cx="939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STEP.02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E4DECF41-587F-4895-AA53-FE4677062D73}"/>
              </a:ext>
            </a:extLst>
          </p:cNvPr>
          <p:cNvSpPr txBox="1"/>
          <p:nvPr/>
        </p:nvSpPr>
        <p:spPr>
          <a:xfrm>
            <a:off x="12088223" y="489839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>
                <a:solidFill>
                  <a:srgbClr val="2D2D2D"/>
                </a:solidFill>
                <a:ea typeface="NanumSquareRoundOTF ExtraBold"/>
              </a:rPr>
              <a:t>기안자 메일 확인</a:t>
            </a:r>
            <a:endParaRPr lang="ko-KR" sz="2200" b="0" i="0" u="none" strike="noStrike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30" name="TextBox 23">
            <a:extLst>
              <a:ext uri="{FF2B5EF4-FFF2-40B4-BE49-F238E27FC236}">
                <a16:creationId xmlns:a16="http://schemas.microsoft.com/office/drawing/2014/main" id="{CEB46D83-3684-416B-9347-94666FE37F43}"/>
              </a:ext>
            </a:extLst>
          </p:cNvPr>
          <p:cNvSpPr txBox="1"/>
          <p:nvPr/>
        </p:nvSpPr>
        <p:spPr>
          <a:xfrm>
            <a:off x="12081329" y="5573035"/>
            <a:ext cx="4000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 panose="020B0600000101010101" charset="-127"/>
                <a:ea typeface="Pretendard Medium" panose="020B0600000101010101" charset="-127"/>
              </a:rPr>
              <a:t>기안자가 메일 확인 후 문서 양식 등  주의사항을 확인하고 다시 메일 전송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9312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10414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1765300" y="3141261"/>
            <a:ext cx="14935200" cy="60579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01300" y="3632200"/>
            <a:ext cx="1308100" cy="3556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579100" y="3657600"/>
            <a:ext cx="939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STEP.01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7" name="TextBox 17"/>
          <p:cNvSpPr txBox="1"/>
          <p:nvPr/>
        </p:nvSpPr>
        <p:spPr>
          <a:xfrm>
            <a:off x="12165512" y="35052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>
                <a:solidFill>
                  <a:srgbClr val="2D2D2D"/>
                </a:solidFill>
                <a:ea typeface="NanumSquareRoundOTF ExtraBold"/>
              </a:rPr>
              <a:t>문서 작성 완료</a:t>
            </a:r>
            <a:endParaRPr lang="ko-KR" sz="2200" b="0" i="0" u="none" strike="noStrike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100923" y="3860437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902200" y="1689100"/>
            <a:ext cx="86614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200" spc="-400">
                <a:solidFill>
                  <a:srgbClr val="2D2D2D"/>
                </a:solidFill>
                <a:ea typeface="NanumSquareRoundOTF ExtraBold"/>
              </a:rPr>
              <a:t>작성 문서</a:t>
            </a:r>
            <a:endParaRPr lang="ko-KR" sz="5200" b="0" i="0" u="none" strike="noStrike" spc="-400">
              <a:solidFill>
                <a:srgbClr val="2D2D2D"/>
              </a:solidFill>
              <a:ea typeface="NanumSquareRoundOTF ExtraBold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D4B7CC90-7631-4C81-9EF1-250B7364F3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46612" y="3233790"/>
            <a:ext cx="8232438" cy="6322960"/>
          </a:xfrm>
          <a:prstGeom prst="rect">
            <a:avLst/>
          </a:prstGeom>
        </p:spPr>
      </p:pic>
      <p:sp>
        <p:nvSpPr>
          <p:cNvPr id="22" name="TextBox 18">
            <a:extLst>
              <a:ext uri="{FF2B5EF4-FFF2-40B4-BE49-F238E27FC236}">
                <a16:creationId xmlns:a16="http://schemas.microsoft.com/office/drawing/2014/main" id="{E0D35DE8-CC26-4BE9-B9DC-C18C056D78D8}"/>
              </a:ext>
            </a:extLst>
          </p:cNvPr>
          <p:cNvSpPr txBox="1"/>
          <p:nvPr/>
        </p:nvSpPr>
        <p:spPr>
          <a:xfrm>
            <a:off x="12147006" y="389890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F2130632-2C56-4A8B-966F-DAF883F45A29}"/>
              </a:ext>
            </a:extLst>
          </p:cNvPr>
          <p:cNvSpPr txBox="1"/>
          <p:nvPr/>
        </p:nvSpPr>
        <p:spPr>
          <a:xfrm>
            <a:off x="12086590" y="3975100"/>
            <a:ext cx="4000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 panose="020B0600000101010101" charset="-127"/>
                <a:ea typeface="Pretendard Medium" panose="020B0600000101010101" charset="-127"/>
              </a:rPr>
              <a:t> </a:t>
            </a:r>
            <a:r>
              <a:rPr lang="en-US" altLang="ko-KR" sz="1600" spc="-100">
                <a:solidFill>
                  <a:srgbClr val="2D2D2D">
                    <a:alpha val="70980"/>
                  </a:srgbClr>
                </a:solidFill>
                <a:latin typeface="Pretendard Medium" panose="020B0600000101010101" charset="-127"/>
                <a:ea typeface="Pretendard Medium" panose="020B0600000101010101" charset="-127"/>
              </a:rPr>
              <a:t>RPA</a:t>
            </a: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 panose="020B0600000101010101" charset="-127"/>
                <a:ea typeface="Pretendard Medium" panose="020B0600000101010101" charset="-127"/>
              </a:rPr>
              <a:t>가 서명 이미지 및 문서번호 입력완료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50" y="10414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1835102" y="3160123"/>
            <a:ext cx="14935200" cy="60579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01300" y="3632200"/>
            <a:ext cx="1308100" cy="3556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579100" y="3657600"/>
            <a:ext cx="939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STEP.01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7" name="TextBox 17"/>
          <p:cNvSpPr txBox="1"/>
          <p:nvPr/>
        </p:nvSpPr>
        <p:spPr>
          <a:xfrm>
            <a:off x="12167030" y="3714931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2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RPA</a:t>
            </a:r>
            <a:r>
              <a:rPr lang="ko-KR" altLang="en-US" sz="2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가 작업결과 메일을 기안자에게 전송</a:t>
            </a:r>
            <a:endParaRPr lang="ko-KR" sz="2200" b="0" i="0" u="none" strike="noStrike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100923" y="3860437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902200" y="1689100"/>
            <a:ext cx="86614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200" b="0" i="0" u="none" strike="noStrike" spc="-400">
                <a:solidFill>
                  <a:srgbClr val="2D2D2D"/>
                </a:solidFill>
                <a:ea typeface="NanumSquareRoundOTF ExtraBold"/>
              </a:rPr>
              <a:t>작업결과 메일 전송</a:t>
            </a:r>
            <a:endParaRPr lang="ko-KR" sz="5200" b="0" i="0" u="none" strike="noStrike" spc="-4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id="{E0D35DE8-CC26-4BE9-B9DC-C18C056D78D8}"/>
              </a:ext>
            </a:extLst>
          </p:cNvPr>
          <p:cNvSpPr txBox="1"/>
          <p:nvPr/>
        </p:nvSpPr>
        <p:spPr>
          <a:xfrm>
            <a:off x="12147006" y="389890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3" name="TextBox 23">
            <a:extLst>
              <a:ext uri="{FF2B5EF4-FFF2-40B4-BE49-F238E27FC236}">
                <a16:creationId xmlns:a16="http://schemas.microsoft.com/office/drawing/2014/main" id="{F2130632-2C56-4A8B-966F-DAF883F45A29}"/>
              </a:ext>
            </a:extLst>
          </p:cNvPr>
          <p:cNvSpPr txBox="1"/>
          <p:nvPr/>
        </p:nvSpPr>
        <p:spPr>
          <a:xfrm>
            <a:off x="12144442" y="4426494"/>
            <a:ext cx="4000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 panose="020B0600000101010101" charset="-127"/>
                <a:ea typeface="Pretendard Medium" panose="020B0600000101010101" charset="-127"/>
              </a:rPr>
              <a:t> 전자서명과 문서번호 입력된 문서파일을 메일에 함께 보냄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DCCD8389-2EB2-4416-8E37-3CF5DC577B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0046" y="3372742"/>
            <a:ext cx="8372659" cy="599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046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6223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18000"/>
          </a:blip>
          <a:stretch>
            <a:fillRect/>
          </a:stretch>
        </p:blipFill>
        <p:spPr>
          <a:xfrm>
            <a:off x="977900" y="5384800"/>
            <a:ext cx="16598900" cy="12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578600" y="2489200"/>
            <a:ext cx="5118100" cy="204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4500" b="0" i="0" u="none" strike="noStrike" spc="-400">
                <a:solidFill>
                  <a:srgbClr val="2197BB"/>
                </a:solidFill>
                <a:latin typeface="NanumSquareRoundOTF ExtraBold"/>
              </a:rPr>
              <a:t>RPA</a:t>
            </a:r>
            <a:r>
              <a:rPr lang="ko-KR" altLang="en-US" sz="4500" b="0" i="0" u="none" strike="noStrike" spc="-400">
                <a:solidFill>
                  <a:srgbClr val="2197BB"/>
                </a:solidFill>
                <a:latin typeface="NanumSquareRoundOTF ExtraBold"/>
              </a:rPr>
              <a:t>오류 사항</a:t>
            </a:r>
            <a:endParaRPr lang="en-US" altLang="ko-KR" sz="4500" b="0" i="0" u="none" strike="noStrike" spc="-400">
              <a:solidFill>
                <a:srgbClr val="2197BB"/>
              </a:solidFill>
              <a:latin typeface="NanumSquareRoundOTF ExtraBold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4500" spc="-400">
                <a:latin typeface="NanumSquareRoundOTF ExtraBold" panose="020B0600000101010101" charset="-127"/>
                <a:ea typeface="NanumSquareRoundOTF ExtraBold" panose="020B0600000101010101" charset="-127"/>
              </a:rPr>
              <a:t>작성문서 양식</a:t>
            </a:r>
            <a:endParaRPr lang="en-US" sz="4500" b="0" i="0" u="none" strike="noStrike" spc="-400"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0443" y="1908620"/>
            <a:ext cx="3238500" cy="26924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312293" y="2965450"/>
            <a:ext cx="1574800" cy="596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3400" b="0" i="0" u="none" strike="noStrike" spc="-100">
                <a:solidFill>
                  <a:srgbClr val="EEEEEE"/>
                </a:solidFill>
                <a:latin typeface="NanumSquareRoundOTF ExtraBold"/>
              </a:rPr>
              <a:t>RPA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883900" y="6049917"/>
            <a:ext cx="5753100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문서양식에서 서명란에서 직급 이름을 맞춤법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, </a:t>
            </a: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띄어쓰기를 주의 해주세요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.ex) </a:t>
            </a: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대리 </a:t>
            </a:r>
            <a:r>
              <a:rPr lang="ko-KR" altLang="en-US" sz="2300" err="1">
                <a:solidFill>
                  <a:srgbClr val="2D2D2D"/>
                </a:solidFill>
                <a:ea typeface="NanumSquareRoundOTF Regular"/>
              </a:rPr>
              <a:t>김이안</a:t>
            </a: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 직급과 이름 사이에 꼭 띄어쓰기 </a:t>
            </a:r>
            <a:r>
              <a:rPr lang="ko-KR" altLang="en-US" sz="2300" err="1">
                <a:solidFill>
                  <a:srgbClr val="2D2D2D"/>
                </a:solidFill>
                <a:ea typeface="NanumSquareRoundOTF Regular"/>
              </a:rPr>
              <a:t>한칸만</a:t>
            </a: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 해주세요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. </a:t>
            </a:r>
            <a:endParaRPr lang="ko-KR" sz="2300" b="0" i="0" u="none" strike="noStrike">
              <a:solidFill>
                <a:srgbClr val="2D2D2D"/>
              </a:solidFill>
              <a:ea typeface="NanumSquareRoundOTF Regular"/>
            </a:endParaRPr>
          </a:p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r>
              <a:rPr lang="ko-KR" altLang="en-US" sz="2300" b="0" i="0" u="none" strike="noStrike" spc="-200">
                <a:solidFill>
                  <a:srgbClr val="2D2D2D"/>
                </a:solidFill>
                <a:ea typeface="NanumSquareRoundOTF Regular"/>
              </a:rPr>
              <a:t>협조자 칸 과 협조자 이름이 들어가는 칸을 구별해주세요</a:t>
            </a:r>
            <a:endParaRPr lang="en-US" altLang="ko-KR" sz="2300" b="0" i="0" u="none" strike="noStrike" spc="-200">
              <a:solidFill>
                <a:srgbClr val="2D2D2D"/>
              </a:solidFill>
              <a:ea typeface="NanumSquareRoundOTF Regular"/>
            </a:endParaRPr>
          </a:p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r>
              <a:rPr lang="ko-KR" altLang="en-US" sz="2300" spc="-200">
                <a:solidFill>
                  <a:srgbClr val="2D2D2D"/>
                </a:solidFill>
                <a:ea typeface="NanumSquareRoundOTF Regular"/>
              </a:rPr>
              <a:t>서명이 들어가는 서명란 뒤에 </a:t>
            </a:r>
            <a:r>
              <a:rPr lang="en-US" altLang="ko-KR" sz="2300" spc="-200">
                <a:solidFill>
                  <a:srgbClr val="2D2D2D"/>
                </a:solidFill>
                <a:ea typeface="NanumSquareRoundOTF Regular"/>
              </a:rPr>
              <a:t>‘(</a:t>
            </a:r>
            <a:r>
              <a:rPr lang="ko-KR" altLang="en-US" sz="2300" spc="-200">
                <a:solidFill>
                  <a:srgbClr val="2D2D2D"/>
                </a:solidFill>
                <a:ea typeface="NanumSquareRoundOTF Regular"/>
              </a:rPr>
              <a:t>서명</a:t>
            </a:r>
            <a:r>
              <a:rPr lang="en-US" altLang="ko-KR" sz="2300" spc="-200">
                <a:solidFill>
                  <a:srgbClr val="2D2D2D"/>
                </a:solidFill>
                <a:ea typeface="NanumSquareRoundOTF Regular"/>
              </a:rPr>
              <a:t>)’ </a:t>
            </a:r>
            <a:r>
              <a:rPr lang="ko-KR" altLang="en-US" sz="2300" spc="-200">
                <a:solidFill>
                  <a:srgbClr val="2D2D2D"/>
                </a:solidFill>
                <a:ea typeface="NanumSquareRoundOTF Regular"/>
              </a:rPr>
              <a:t>꼭 붙이셔야 합니다</a:t>
            </a:r>
            <a:r>
              <a:rPr lang="en-US" altLang="ko-KR" sz="2300" spc="-200">
                <a:solidFill>
                  <a:srgbClr val="2D2D2D"/>
                </a:solidFill>
                <a:ea typeface="NanumSquareRoundOTF Regular"/>
              </a:rPr>
              <a:t>.</a:t>
            </a:r>
            <a:endParaRPr lang="en-US" altLang="ko-KR" sz="2300" b="0" i="0" u="none" strike="noStrike" spc="-200">
              <a:solidFill>
                <a:srgbClr val="2D2D2D"/>
              </a:solidFill>
              <a:ea typeface="NanumSquareRoundOTF Regular"/>
            </a:endParaRPr>
          </a:p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endParaRPr lang="en-US" altLang="ko-KR" sz="2300" spc="-200">
              <a:solidFill>
                <a:srgbClr val="2D2D2D"/>
              </a:solidFill>
              <a:ea typeface="NanumSquareRoundOTF Regular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392F8CDA-5790-4467-84D0-DCAD31F115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0780" y="4902200"/>
            <a:ext cx="9431020" cy="533755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4826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18000"/>
          </a:blip>
          <a:stretch>
            <a:fillRect/>
          </a:stretch>
        </p:blipFill>
        <p:spPr>
          <a:xfrm>
            <a:off x="1028700" y="5137038"/>
            <a:ext cx="16598900" cy="12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610350" y="2892425"/>
            <a:ext cx="5118100" cy="1485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algn="ctr">
              <a:lnSpc>
                <a:spcPct val="99600"/>
              </a:lnSpc>
            </a:pPr>
            <a:r>
              <a:rPr lang="en-US" altLang="ko-KR" sz="4500" spc="-400">
                <a:solidFill>
                  <a:srgbClr val="2197BB"/>
                </a:solidFill>
                <a:latin typeface="NanumSquareRoundOTF ExtraBold"/>
              </a:rPr>
              <a:t>RPA</a:t>
            </a:r>
            <a:r>
              <a:rPr lang="ko-KR" altLang="en-US" sz="4500" spc="-400">
                <a:solidFill>
                  <a:srgbClr val="2197BB"/>
                </a:solidFill>
                <a:latin typeface="NanumSquareRoundOTF ExtraBold"/>
              </a:rPr>
              <a:t>오류 사항</a:t>
            </a:r>
            <a:endParaRPr lang="en-US" altLang="ko-KR" sz="4500" spc="-400">
              <a:solidFill>
                <a:srgbClr val="000000"/>
              </a:solidFill>
              <a:latin typeface="NanumSquareRoundOTF ExtraBold"/>
              <a:ea typeface="NanumSquareRoundOTF ExtraBold"/>
            </a:endParaRPr>
          </a:p>
          <a:p>
            <a:pPr algn="ctr">
              <a:lnSpc>
                <a:spcPct val="99600"/>
              </a:lnSpc>
            </a:pPr>
            <a:r>
              <a:rPr lang="ko-KR" altLang="en-US" sz="4500" spc="-400">
                <a:solidFill>
                  <a:srgbClr val="000000"/>
                </a:solidFill>
                <a:latin typeface="NanumSquareRoundOTF ExtraBold"/>
                <a:ea typeface="NanumSquareRoundOTF ExtraBold"/>
              </a:rPr>
              <a:t>엑셀 체크리스트</a:t>
            </a:r>
            <a:endParaRPr lang="en-US" altLang="ko-KR" sz="4500" spc="-400">
              <a:solidFill>
                <a:srgbClr val="2197BB"/>
              </a:solidFill>
              <a:latin typeface="NanumSquareRoundOTF ExtraBold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36453" y="2165350"/>
            <a:ext cx="3238500" cy="26924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514600" y="3213099"/>
            <a:ext cx="1631950" cy="742951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3400" b="0" i="0" u="none" strike="noStrike" spc="-100">
                <a:solidFill>
                  <a:srgbClr val="EEEEEE"/>
                </a:solidFill>
                <a:latin typeface="NanumSquareRoundOTF ExtraBold"/>
              </a:rPr>
              <a:t>RPA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849100" y="6826250"/>
            <a:ext cx="5753100" cy="2146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문서번호 발번을 위한 데이터는 주황색 칸의 내용만 크롤링하니 부분을 채워 주셔야합니다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.</a:t>
            </a:r>
          </a:p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r>
              <a:rPr lang="ko-KR" altLang="en-US" sz="2300" b="0" i="0" u="none" strike="noStrike">
                <a:solidFill>
                  <a:srgbClr val="2D2D2D"/>
                </a:solidFill>
                <a:ea typeface="NanumSquareRoundOTF Regular"/>
              </a:rPr>
              <a:t>발급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(</a:t>
            </a: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시행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)</a:t>
            </a: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작성일의 날짜 변경원할시 날짜를 직접 써주셔야 합니다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. </a:t>
            </a: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당일 날짜시 변경필요없음을 체크해주세요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. </a:t>
            </a: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날짜 쓰는 양식은 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‘yyyy.mm.dd’</a:t>
            </a:r>
            <a:r>
              <a:rPr lang="ko-KR" altLang="en-US" sz="2300">
                <a:solidFill>
                  <a:srgbClr val="2D2D2D"/>
                </a:solidFill>
                <a:ea typeface="NanumSquareRoundOTF Regular"/>
              </a:rPr>
              <a:t>고정해주세요 </a:t>
            </a:r>
            <a:r>
              <a:rPr lang="en-US" altLang="ko-KR" sz="2300">
                <a:solidFill>
                  <a:srgbClr val="2D2D2D"/>
                </a:solidFill>
                <a:ea typeface="NanumSquareRoundOTF Regular"/>
              </a:rPr>
              <a:t>Ex)2013.03.15</a:t>
            </a:r>
          </a:p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endParaRPr lang="en-US" altLang="ko-KR" sz="2300">
              <a:solidFill>
                <a:srgbClr val="2D2D2D"/>
              </a:solidFill>
              <a:ea typeface="NanumSquareRoundOTF Regular"/>
            </a:endParaRPr>
          </a:p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endParaRPr lang="ko-KR" sz="2300" b="0" i="0" u="none" strike="noStrike">
              <a:solidFill>
                <a:srgbClr val="2D2D2D"/>
              </a:solidFill>
              <a:ea typeface="NanumSquareRoundOTF Regular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C222390F-310C-4B0D-A31D-32A19E6292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0864" y="5430614"/>
            <a:ext cx="10101537" cy="3857737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09D5CC9F-A26A-4D3B-9BC8-200ADE36F1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86177" y="6603431"/>
            <a:ext cx="5544324" cy="3277057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EB589E97-17B2-4922-A5BB-E6270617141A}"/>
              </a:ext>
            </a:extLst>
          </p:cNvPr>
          <p:cNvSpPr/>
          <p:nvPr/>
        </p:nvSpPr>
        <p:spPr>
          <a:xfrm>
            <a:off x="1262924" y="6212907"/>
            <a:ext cx="10126937" cy="358774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571FB69B-2403-4F16-9832-6B440C401F34}"/>
              </a:ext>
            </a:extLst>
          </p:cNvPr>
          <p:cNvSpPr/>
          <p:nvPr/>
        </p:nvSpPr>
        <p:spPr>
          <a:xfrm>
            <a:off x="9144000" y="7078106"/>
            <a:ext cx="2057401" cy="614447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5588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18000"/>
          </a:blip>
          <a:stretch>
            <a:fillRect/>
          </a:stretch>
        </p:blipFill>
        <p:spPr>
          <a:xfrm>
            <a:off x="977900" y="5384800"/>
            <a:ext cx="16598900" cy="12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6578600" y="2768600"/>
            <a:ext cx="5118100" cy="1485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ko-KR" sz="4500" b="0" i="0" u="none" strike="noStrike" spc="-400">
              <a:solidFill>
                <a:srgbClr val="000000"/>
              </a:solidFill>
              <a:ea typeface="NanumSquareRoundOTF ExtraBold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5801" y="2020751"/>
            <a:ext cx="3238500" cy="26924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438400" y="3068501"/>
            <a:ext cx="1574800" cy="596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3400" b="0" i="0" u="none" strike="noStrike" spc="-100">
                <a:solidFill>
                  <a:srgbClr val="EEEEEE"/>
                </a:solidFill>
                <a:latin typeface="NanumSquareRoundOTF ExtraBold"/>
              </a:rPr>
              <a:t>RPA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09000" y="6718300"/>
            <a:ext cx="5753100" cy="990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r>
              <a:rPr lang="ko-KR" altLang="en-US" sz="2300" b="0" i="0" u="none" strike="noStrike">
                <a:solidFill>
                  <a:srgbClr val="2D2D2D"/>
                </a:solidFill>
                <a:ea typeface="NanumSquareRoundOTF Regular"/>
              </a:rPr>
              <a:t>서명란 이미지 파일안에 이미지는 직급 이름 넣어주시고 직급 이름 사이에 띄어쓰기를 한칸만 해주세요</a:t>
            </a:r>
            <a:r>
              <a:rPr lang="en-US" altLang="ko-KR" sz="2300" b="0" i="0" u="none" strike="noStrike">
                <a:solidFill>
                  <a:srgbClr val="2D2D2D"/>
                </a:solidFill>
                <a:ea typeface="NanumSquareRoundOTF Regular"/>
              </a:rPr>
              <a:t>.</a:t>
            </a:r>
            <a:endParaRPr lang="ko-KR" sz="2300" b="0" i="0" u="none" strike="noStrike">
              <a:solidFill>
                <a:srgbClr val="2D2D2D"/>
              </a:solidFill>
              <a:ea typeface="NanumSquareRoundOTF Regular"/>
            </a:endParaRPr>
          </a:p>
          <a:p>
            <a:pPr marL="342900" lvl="0" indent="-342900" algn="l">
              <a:lnSpc>
                <a:spcPct val="166829"/>
              </a:lnSpc>
              <a:buClr>
                <a:srgbClr val="2D2D2D"/>
              </a:buClr>
              <a:buFont typeface="Arial"/>
              <a:buChar char="●"/>
            </a:pPr>
            <a:r>
              <a:rPr lang="ko-KR" altLang="en-US" sz="2300" b="0" i="0" u="none" strike="noStrike">
                <a:solidFill>
                  <a:srgbClr val="2D2D2D"/>
                </a:solidFill>
                <a:latin typeface="NanumSquareRoundOTF Regular"/>
                <a:ea typeface="NanumSquareRoundOTF Regular"/>
              </a:rPr>
              <a:t>서명란 이미지 파일은 배경 없애시고 </a:t>
            </a:r>
            <a:r>
              <a:rPr lang="en-US" altLang="ko-KR" sz="2300" b="0" i="0" u="none" strike="noStrike">
                <a:solidFill>
                  <a:srgbClr val="2D2D2D"/>
                </a:solidFill>
                <a:latin typeface="NanumSquareRoundOTF Regular"/>
                <a:ea typeface="NanumSquareRoundOTF Regular"/>
              </a:rPr>
              <a:t>png</a:t>
            </a:r>
            <a:r>
              <a:rPr lang="ko-KR" altLang="en-US" sz="2300" b="0" i="0" u="none" strike="noStrike">
                <a:solidFill>
                  <a:srgbClr val="2D2D2D"/>
                </a:solidFill>
                <a:latin typeface="NanumSquareRoundOTF Regular"/>
                <a:ea typeface="NanumSquareRoundOTF Regular"/>
              </a:rPr>
              <a:t>파일로 해주셔야 합니다</a:t>
            </a:r>
            <a:r>
              <a:rPr lang="en-US" altLang="ko-KR" sz="2300" b="0" i="0" u="none" strike="noStrike">
                <a:solidFill>
                  <a:srgbClr val="2D2D2D"/>
                </a:solidFill>
                <a:latin typeface="NanumSquareRoundOTF Regular"/>
                <a:ea typeface="NanumSquareRoundOTF Regular"/>
              </a:rPr>
              <a:t>.</a:t>
            </a:r>
            <a:endParaRPr lang="ko-KR" sz="2300" b="0" i="0" u="none" strike="noStrike">
              <a:solidFill>
                <a:srgbClr val="2D2D2D"/>
              </a:solidFill>
              <a:ea typeface="NanumSquareRoundOTF Regular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50ACD315-635C-4CC9-A180-071C62DB27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07572" y="5997100"/>
            <a:ext cx="6354062" cy="3400900"/>
          </a:xfrm>
          <a:prstGeom prst="rect">
            <a:avLst/>
          </a:prstGeom>
        </p:spPr>
      </p:pic>
      <p:sp>
        <p:nvSpPr>
          <p:cNvPr id="19" name="TextBox 12">
            <a:extLst>
              <a:ext uri="{FF2B5EF4-FFF2-40B4-BE49-F238E27FC236}">
                <a16:creationId xmlns:a16="http://schemas.microsoft.com/office/drawing/2014/main" id="{475A2005-8EE2-4B15-9982-FF4C99F5B329}"/>
              </a:ext>
            </a:extLst>
          </p:cNvPr>
          <p:cNvSpPr txBox="1"/>
          <p:nvPr/>
        </p:nvSpPr>
        <p:spPr>
          <a:xfrm>
            <a:off x="6578600" y="2489200"/>
            <a:ext cx="5118100" cy="204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4500" b="0" i="0" u="none" strike="noStrike" spc="-400">
                <a:solidFill>
                  <a:srgbClr val="2197BB"/>
                </a:solidFill>
                <a:latin typeface="NanumSquareRoundOTF ExtraBold"/>
              </a:rPr>
              <a:t>RPA</a:t>
            </a:r>
            <a:r>
              <a:rPr lang="ko-KR" altLang="en-US" sz="4500" b="0" i="0" u="none" strike="noStrike" spc="-400">
                <a:solidFill>
                  <a:srgbClr val="2197BB"/>
                </a:solidFill>
                <a:latin typeface="NanumSquareRoundOTF ExtraBold"/>
              </a:rPr>
              <a:t>오류 사항</a:t>
            </a:r>
            <a:endParaRPr lang="en-US" altLang="ko-KR" sz="4500" b="0" i="0" u="none" strike="noStrike" spc="-400">
              <a:solidFill>
                <a:srgbClr val="2197BB"/>
              </a:solidFill>
              <a:latin typeface="NanumSquareRoundOTF ExtraBold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4500" spc="-400">
                <a:latin typeface="NanumSquareRoundOTF ExtraBold" panose="020B0600000101010101" charset="-127"/>
                <a:ea typeface="NanumSquareRoundOTF ExtraBold" panose="020B0600000101010101" charset="-127"/>
              </a:rPr>
              <a:t>서명란 이미지파일</a:t>
            </a:r>
            <a:endParaRPr lang="en-US" sz="4500" b="0" i="0" u="none" strike="noStrike" spc="-400"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5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6223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sp>
        <p:nvSpPr>
          <p:cNvPr id="11" name="TextBox 11"/>
          <p:cNvSpPr txBox="1"/>
          <p:nvPr/>
        </p:nvSpPr>
        <p:spPr>
          <a:xfrm>
            <a:off x="6184900" y="1625600"/>
            <a:ext cx="5918200" cy="1727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9700" b="0" i="0" u="none" strike="noStrike" spc="-800">
                <a:solidFill>
                  <a:srgbClr val="2D2D2D"/>
                </a:solidFill>
                <a:ea typeface="NanumSquareRoundOTF ExtraBold"/>
              </a:rPr>
              <a:t>목</a:t>
            </a:r>
            <a:r>
              <a:rPr lang="en-US" sz="9700" b="0" i="0" u="none" strike="noStrike" spc="-800">
                <a:solidFill>
                  <a:srgbClr val="2D2D2D"/>
                </a:solidFill>
                <a:latin typeface="NanumSquareRoundOTF ExtraBold"/>
              </a:rPr>
              <a:t>      </a:t>
            </a:r>
            <a:r>
              <a:rPr lang="ko-KR" sz="9700" b="0" i="0" u="none" strike="noStrike" spc="-800">
                <a:solidFill>
                  <a:srgbClr val="2D2D2D"/>
                </a:solidFill>
                <a:ea typeface="NanumSquareRoundOTF ExtraBold"/>
              </a:rPr>
              <a:t>차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6">
            <a:alphaModFix amt="14000"/>
          </a:blip>
          <a:stretch>
            <a:fillRect/>
          </a:stretch>
        </p:blipFill>
        <p:spPr>
          <a:xfrm rot="5400000">
            <a:off x="6934200" y="6184900"/>
            <a:ext cx="4419600" cy="127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4" name="TextBox 14"/>
          <p:cNvSpPr txBox="1"/>
          <p:nvPr/>
        </p:nvSpPr>
        <p:spPr>
          <a:xfrm>
            <a:off x="3873500" y="4997994"/>
            <a:ext cx="43307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99600"/>
              </a:lnSpc>
            </a:pPr>
            <a:r>
              <a:rPr lang="ko-KR" altLang="ko-KR" sz="2800" b="0" i="0" u="none" strike="noStrike" spc="-200">
                <a:solidFill>
                  <a:srgbClr val="2D2D2D"/>
                </a:solidFill>
                <a:ea typeface="NanumSquareRoundOTF Bold"/>
              </a:rPr>
              <a:t>작업</a:t>
            </a:r>
            <a:r>
              <a:rPr lang="en-US" altLang="ko-KR" sz="2800" b="0" i="0" u="none" strike="noStrike" spc="-200">
                <a:solidFill>
                  <a:srgbClr val="2D2D2D"/>
                </a:solidFill>
                <a:latin typeface="NanumSquareRoundOTF Bold"/>
              </a:rPr>
              <a:t> </a:t>
            </a:r>
            <a:r>
              <a:rPr lang="ko-KR" altLang="ko-KR" sz="2800" b="0" i="0" u="none" strike="noStrike" spc="-200">
                <a:solidFill>
                  <a:srgbClr val="2D2D2D"/>
                </a:solidFill>
                <a:ea typeface="NanumSquareRoundOTF Bold"/>
              </a:rPr>
              <a:t>시</a:t>
            </a:r>
            <a:r>
              <a:rPr lang="en-US" altLang="ko-KR" sz="2800" b="0" i="0" u="none" strike="noStrike" spc="-200">
                <a:solidFill>
                  <a:srgbClr val="2D2D2D"/>
                </a:solidFill>
                <a:latin typeface="NanumSquareRoundOTF Bold"/>
              </a:rPr>
              <a:t> </a:t>
            </a:r>
            <a:r>
              <a:rPr lang="ko-KR" altLang="ko-KR" sz="2800" b="0" i="0" u="none" strike="noStrike" spc="-200">
                <a:solidFill>
                  <a:srgbClr val="2D2D2D"/>
                </a:solidFill>
                <a:ea typeface="NanumSquareRoundOTF Bold"/>
              </a:rPr>
              <a:t>필요</a:t>
            </a:r>
            <a:r>
              <a:rPr lang="en-US" altLang="ko-KR" sz="2800" b="0" i="0" u="none" strike="noStrike" spc="-200">
                <a:solidFill>
                  <a:srgbClr val="2D2D2D"/>
                </a:solidFill>
                <a:latin typeface="NanumSquareRoundOTF Bold"/>
              </a:rPr>
              <a:t> </a:t>
            </a:r>
            <a:r>
              <a:rPr lang="ko-KR" altLang="ko-KR" sz="2800" b="0" i="0" u="none" strike="noStrike" spc="-200">
                <a:solidFill>
                  <a:srgbClr val="2D2D2D"/>
                </a:solidFill>
                <a:ea typeface="NanumSquareRoundOTF Bold"/>
              </a:rPr>
              <a:t>자료</a:t>
            </a:r>
          </a:p>
          <a:p>
            <a:pPr lvl="0" algn="l">
              <a:lnSpc>
                <a:spcPct val="99600"/>
              </a:lnSpc>
            </a:pPr>
            <a:endParaRPr lang="ko-KR" sz="2800" b="0" i="0" u="none" strike="noStrike" spc="-200">
              <a:solidFill>
                <a:srgbClr val="2D2D2D"/>
              </a:solidFill>
              <a:ea typeface="NanumSquareRoundOTF Bold"/>
            </a:endParaRP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9700" y="4711700"/>
            <a:ext cx="825500" cy="8255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2730500" y="4889500"/>
            <a:ext cx="7239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500" b="1" i="0" u="none" strike="noStrike">
                <a:solidFill>
                  <a:srgbClr val="FFFFFF"/>
                </a:solidFill>
                <a:latin typeface="NanumSquareRoundOTF ExtraBold"/>
              </a:rPr>
              <a:t>01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873500" y="6426200"/>
            <a:ext cx="43307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2800" spc="-200">
                <a:solidFill>
                  <a:srgbClr val="2D2D2D"/>
                </a:solidFill>
                <a:latin typeface="NanumSquareRoundOTF Bold" panose="020B0600000101010101" charset="-127"/>
                <a:ea typeface="NanumSquareRoundOTF Bold" panose="020B0600000101010101" charset="-127"/>
              </a:rPr>
              <a:t>RPA </a:t>
            </a:r>
            <a:r>
              <a:rPr lang="ko-KR" altLang="en-US" sz="2800" spc="-200">
                <a:solidFill>
                  <a:srgbClr val="2D2D2D"/>
                </a:solidFill>
                <a:latin typeface="NanumSquareRoundOTF Bold" panose="020B0600000101010101" charset="-127"/>
                <a:ea typeface="NanumSquareRoundOTF Bold" panose="020B0600000101010101" charset="-127"/>
              </a:rPr>
              <a:t>실행 방법</a:t>
            </a:r>
            <a:endParaRPr lang="ko-KR" sz="2800" b="0" i="0" u="none" strike="noStrike" spc="-200">
              <a:solidFill>
                <a:srgbClr val="2D2D2D"/>
              </a:solidFill>
              <a:latin typeface="NanumSquareRoundOTF Bold" panose="020B0600000101010101" charset="-127"/>
              <a:ea typeface="NanumSquareRoundOTF Bold" panose="020B0600000101010101" charset="-127"/>
            </a:endParaRPr>
          </a:p>
        </p:txBody>
      </p:sp>
      <p:pic>
        <p:nvPicPr>
          <p:cNvPr id="19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9700" y="6438900"/>
            <a:ext cx="825500" cy="8255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2730500" y="6616700"/>
            <a:ext cx="7239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500" b="1" i="0" u="none" strike="noStrike">
                <a:solidFill>
                  <a:srgbClr val="FFFFFF"/>
                </a:solidFill>
                <a:latin typeface="NanumSquareRoundOTF ExtraBold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341100" y="4699000"/>
            <a:ext cx="43307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800" b="0" i="0" u="none" strike="noStrike" spc="-200">
                <a:solidFill>
                  <a:srgbClr val="2D2D2D"/>
                </a:solidFill>
                <a:latin typeface="NanumSquareRoundOTF Bold"/>
              </a:rPr>
              <a:t>RPA </a:t>
            </a:r>
            <a:r>
              <a:rPr lang="ko-KR" sz="2800" b="0" i="0" u="none" strike="noStrike" spc="-200">
                <a:solidFill>
                  <a:srgbClr val="2D2D2D"/>
                </a:solidFill>
                <a:ea typeface="NanumSquareRoundOTF Bold"/>
              </a:rPr>
              <a:t>오류</a:t>
            </a:r>
            <a:r>
              <a:rPr lang="en-US" sz="2800" b="0" i="0" u="none" strike="noStrike" spc="-200">
                <a:solidFill>
                  <a:srgbClr val="2D2D2D"/>
                </a:solidFill>
                <a:latin typeface="NanumSquareRoundOTF Bold"/>
              </a:rPr>
              <a:t> </a:t>
            </a:r>
            <a:r>
              <a:rPr lang="ko-KR" sz="2800" b="0" i="0" u="none" strike="noStrike" spc="-200">
                <a:solidFill>
                  <a:srgbClr val="2D2D2D"/>
                </a:solidFill>
                <a:ea typeface="NanumSquareRoundOTF Bold"/>
              </a:rPr>
              <a:t>발생</a:t>
            </a:r>
            <a:r>
              <a:rPr lang="en-US" sz="2800" b="0" i="0" u="none" strike="noStrike" spc="-200">
                <a:solidFill>
                  <a:srgbClr val="2D2D2D"/>
                </a:solidFill>
                <a:latin typeface="NanumSquareRoundOTF Bold"/>
              </a:rPr>
              <a:t> </a:t>
            </a:r>
            <a:r>
              <a:rPr lang="ko-KR" sz="2800" b="0" i="0" u="none" strike="noStrike" spc="-200">
                <a:solidFill>
                  <a:srgbClr val="2D2D2D"/>
                </a:solidFill>
                <a:ea typeface="NanumSquareRoundOTF Bold"/>
              </a:rPr>
              <a:t>시</a:t>
            </a:r>
            <a:r>
              <a:rPr lang="en-US" sz="2800" b="0" i="0" u="none" strike="noStrike" spc="-200">
                <a:solidFill>
                  <a:srgbClr val="2D2D2D"/>
                </a:solidFill>
                <a:latin typeface="NanumSquareRoundOTF Bold"/>
              </a:rPr>
              <a:t> </a:t>
            </a:r>
            <a:r>
              <a:rPr lang="ko-KR" sz="2800" b="0" i="0" u="none" strike="noStrike" spc="-200">
                <a:solidFill>
                  <a:srgbClr val="2D2D2D"/>
                </a:solidFill>
                <a:ea typeface="NanumSquareRoundOTF Bold"/>
              </a:rPr>
              <a:t>해결</a:t>
            </a:r>
            <a:r>
              <a:rPr lang="en-US" sz="2800" b="0" i="0" u="none" strike="noStrike" spc="-200">
                <a:solidFill>
                  <a:srgbClr val="2D2D2D"/>
                </a:solidFill>
                <a:latin typeface="NanumSquareRoundOTF Bold"/>
              </a:rPr>
              <a:t> </a:t>
            </a:r>
            <a:r>
              <a:rPr lang="ko-KR" sz="2800" b="0" i="0" u="none" strike="noStrike" spc="-200">
                <a:solidFill>
                  <a:srgbClr val="2D2D2D"/>
                </a:solidFill>
                <a:ea typeface="NanumSquareRoundOTF Bold"/>
              </a:rPr>
              <a:t>방법</a:t>
            </a:r>
          </a:p>
        </p:txBody>
      </p:sp>
      <p:pic>
        <p:nvPicPr>
          <p:cNvPr id="23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47300" y="4711700"/>
            <a:ext cx="825500" cy="825500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0198100" y="4889500"/>
            <a:ext cx="723900" cy="44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2500" b="0" i="0" u="none" strike="noStrike">
                <a:solidFill>
                  <a:srgbClr val="FFFFFF"/>
                </a:solidFill>
                <a:latin typeface="NanumSquareRoundOTF ExtraBold"/>
              </a:rPr>
              <a:t>03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341100" y="6426200"/>
            <a:ext cx="43307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2800" b="0" i="0" u="none" strike="noStrike" spc="-200">
              <a:solidFill>
                <a:srgbClr val="2D2D2D"/>
              </a:solidFill>
              <a:ea typeface="NanumSquareRoundOTF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1341100" y="7023100"/>
            <a:ext cx="39624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1600" b="0" i="0" u="none" strike="noStrike" spc="-100">
                <a:solidFill>
                  <a:srgbClr val="2D2D2D">
                    <a:alpha val="41961"/>
                  </a:srgbClr>
                </a:solidFill>
                <a:latin typeface="Pretendard Medium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5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748937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sp>
        <p:nvSpPr>
          <p:cNvPr id="11" name="TextBox 11"/>
          <p:cNvSpPr txBox="1"/>
          <p:nvPr/>
        </p:nvSpPr>
        <p:spPr>
          <a:xfrm>
            <a:off x="4292600" y="1663700"/>
            <a:ext cx="9702800" cy="1435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8000" b="0" i="0" u="none" strike="noStrike" spc="-600">
                <a:solidFill>
                  <a:srgbClr val="2D2D2D"/>
                </a:solidFill>
                <a:ea typeface="NanumSquareRoundOTF ExtraBold"/>
              </a:rPr>
              <a:t>필요한</a:t>
            </a:r>
            <a:r>
              <a:rPr lang="en-US" sz="8000" b="0" i="0" u="none" strike="noStrike" spc="-600">
                <a:solidFill>
                  <a:srgbClr val="2D2D2D"/>
                </a:solidFill>
                <a:latin typeface="NanumSquareRoundOTF ExtraBold"/>
              </a:rPr>
              <a:t> </a:t>
            </a:r>
            <a:r>
              <a:rPr lang="ko-KR" sz="8000" b="0" i="0" u="none" strike="noStrike" spc="-600">
                <a:solidFill>
                  <a:srgbClr val="2D2D2D"/>
                </a:solidFill>
                <a:ea typeface="NanumSquareRoundOTF ExtraBold"/>
              </a:rPr>
              <a:t>정보</a:t>
            </a:r>
            <a:r>
              <a:rPr lang="en-US" sz="8000" b="0" i="0" u="none" strike="noStrike" spc="-600">
                <a:solidFill>
                  <a:srgbClr val="2D2D2D"/>
                </a:solidFill>
                <a:latin typeface="NanumSquareRoundOTF ExtraBold"/>
              </a:rPr>
              <a:t> </a:t>
            </a:r>
            <a:r>
              <a:rPr lang="ko-KR" sz="8000" b="0" i="0" u="none" strike="noStrike" spc="-600">
                <a:solidFill>
                  <a:srgbClr val="2D2D2D"/>
                </a:solidFill>
                <a:ea typeface="NanumSquareRoundOTF ExtraBold"/>
              </a:rPr>
              <a:t>자료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6">
            <a:alphaModFix amt="18000"/>
          </a:blip>
          <a:stretch>
            <a:fillRect/>
          </a:stretch>
        </p:blipFill>
        <p:spPr>
          <a:xfrm>
            <a:off x="1892300" y="7569200"/>
            <a:ext cx="2819400" cy="127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2018926" y="7001810"/>
            <a:ext cx="2552700" cy="596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1800" b="0" i="0" u="none" strike="noStrike" spc="-1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교직원 메일주소</a:t>
            </a:r>
            <a:endParaRPr lang="en-US" sz="1800" b="0" i="0" u="none" strike="noStrike" spc="-1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  <a:p>
            <a:pPr lvl="0" algn="ctr">
              <a:lnSpc>
                <a:spcPct val="99600"/>
              </a:lnSpc>
            </a:pPr>
            <a:endParaRPr lang="ko-KR" sz="1800" b="0" i="0" u="none" strike="noStrike" spc="-1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600200" y="7785100"/>
            <a:ext cx="3416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7780"/>
              </a:lnSpc>
            </a:pPr>
            <a:r>
              <a:rPr lang="ko-KR" altLang="en-US" sz="16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직급</a:t>
            </a:r>
            <a:r>
              <a:rPr lang="en-US" altLang="ko-KR" sz="16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,</a:t>
            </a:r>
            <a:r>
              <a:rPr lang="ko-KR" altLang="en-US" sz="16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이름</a:t>
            </a:r>
            <a:r>
              <a:rPr lang="en-US" altLang="ko-KR" sz="16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,</a:t>
            </a:r>
            <a:r>
              <a:rPr lang="ko-KR" altLang="en-US" sz="16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이메일 주소가 적혀있는</a:t>
            </a:r>
            <a:endParaRPr lang="en-US" altLang="ko-KR" sz="1600">
              <a:solidFill>
                <a:schemeClr val="bg1">
                  <a:lumMod val="50000"/>
                  <a:alpha val="60000"/>
                </a:scheme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  <a:p>
            <a:pPr lvl="0" algn="ctr">
              <a:lnSpc>
                <a:spcPct val="137780"/>
              </a:lnSpc>
            </a:pPr>
            <a:r>
              <a:rPr lang="ko-KR" altLang="en-US" sz="1600" b="0" i="0" u="none" strike="noStrike">
                <a:solidFill>
                  <a:schemeClr val="bg1">
                    <a:lumMod val="50000"/>
                    <a:alpha val="6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엑셀 파일</a:t>
            </a:r>
            <a:endParaRPr lang="en-US" sz="1600" b="0" i="0" u="none" strike="noStrike">
              <a:solidFill>
                <a:schemeClr val="bg1">
                  <a:lumMod val="50000"/>
                  <a:alpha val="60000"/>
                </a:scheme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17" name="Picture 17"/>
          <p:cNvPicPr>
            <a:picLocks noChangeAspect="1"/>
          </p:cNvPicPr>
          <p:nvPr/>
        </p:nvPicPr>
        <p:blipFill>
          <a:blip r:embed="rId6">
            <a:alphaModFix amt="18000"/>
          </a:blip>
          <a:stretch>
            <a:fillRect/>
          </a:stretch>
        </p:blipFill>
        <p:spPr>
          <a:xfrm>
            <a:off x="5778500" y="7569200"/>
            <a:ext cx="2819400" cy="127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6515100" y="6692900"/>
            <a:ext cx="1346200" cy="863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pc="-1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서명란 이미지</a:t>
            </a:r>
            <a:endParaRPr lang="en-US" sz="1800" b="0" i="0" u="none" strike="noStrike" spc="-1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5537200" y="7785100"/>
            <a:ext cx="33020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7780"/>
              </a:lnSpc>
            </a:pPr>
            <a:r>
              <a:rPr lang="ko-KR" altLang="en-US" sz="1600" spc="-1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교직원들 작성문서에 들어갈 서명란 </a:t>
            </a:r>
            <a:endParaRPr lang="en-US" altLang="ko-KR" sz="1600" spc="-100">
              <a:solidFill>
                <a:schemeClr val="bg1">
                  <a:lumMod val="50000"/>
                  <a:alpha val="60000"/>
                </a:scheme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  <a:p>
            <a:pPr lvl="0" algn="ctr">
              <a:lnSpc>
                <a:spcPct val="137780"/>
              </a:lnSpc>
            </a:pPr>
            <a:r>
              <a:rPr lang="ko-KR" altLang="en-US" sz="1600" b="0" i="0" u="none" strike="noStrike" spc="-1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이미지</a:t>
            </a:r>
            <a:r>
              <a:rPr lang="en-US" altLang="ko-KR" sz="1600" b="0" i="0" u="none" strike="noStrike" spc="-1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(PNG)</a:t>
            </a:r>
            <a:endParaRPr lang="en-US" sz="1600" b="0" i="0" u="none" strike="noStrike" spc="-100">
              <a:solidFill>
                <a:schemeClr val="bg1">
                  <a:lumMod val="50000"/>
                  <a:alpha val="60000"/>
                </a:scheme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6">
            <a:alphaModFix amt="18000"/>
          </a:blip>
          <a:stretch>
            <a:fillRect/>
          </a:stretch>
        </p:blipFill>
        <p:spPr>
          <a:xfrm>
            <a:off x="9690100" y="7569200"/>
            <a:ext cx="2819400" cy="127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10274300" y="7073900"/>
            <a:ext cx="2032000" cy="31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pc="-1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농협대학교</a:t>
            </a:r>
            <a:r>
              <a:rPr lang="en-US" altLang="ko-KR" spc="-1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RPA </a:t>
            </a:r>
            <a:r>
              <a:rPr lang="ko-KR" altLang="en-US" spc="-1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폴더</a:t>
            </a:r>
            <a:endParaRPr lang="ko-KR" sz="1800" b="0" i="0" u="none" strike="noStrike" spc="-1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448800" y="7785100"/>
            <a:ext cx="33020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7780"/>
              </a:lnSpc>
            </a:pPr>
            <a:r>
              <a:rPr lang="ko-KR" altLang="en-US" sz="1600" b="0" i="0" u="none" strike="noStrike" spc="-1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/>
                <a:ea typeface="Pretendard Medium"/>
              </a:rPr>
              <a:t>작성 문서 및 교직원메일주소 파일</a:t>
            </a:r>
            <a:endParaRPr lang="en-US" altLang="ko-KR" sz="1600" b="0" i="0" u="none" strike="noStrike" spc="-100">
              <a:solidFill>
                <a:schemeClr val="bg1">
                  <a:lumMod val="50000"/>
                  <a:alpha val="60000"/>
                </a:schemeClr>
              </a:solidFill>
              <a:latin typeface="Pretendard Medium"/>
              <a:ea typeface="Pretendard Medium"/>
            </a:endParaRPr>
          </a:p>
          <a:p>
            <a:pPr lvl="0" algn="ctr">
              <a:lnSpc>
                <a:spcPct val="137780"/>
              </a:lnSpc>
            </a:pPr>
            <a:r>
              <a:rPr lang="ko-KR" altLang="en-US" sz="1600" spc="-100">
                <a:solidFill>
                  <a:schemeClr val="bg1">
                    <a:lumMod val="50000"/>
                    <a:alpha val="60000"/>
                  </a:schemeClr>
                </a:solidFill>
                <a:latin typeface="Pretendard Medium"/>
                <a:ea typeface="Pretendard Medium"/>
              </a:rPr>
              <a:t>및 서명란 이미지파일이 저장되어 있는 폴더</a:t>
            </a:r>
            <a:endParaRPr lang="ko-KR" sz="1600" b="0" i="0" u="none" strike="noStrike" spc="-100">
              <a:solidFill>
                <a:schemeClr val="bg1">
                  <a:lumMod val="50000"/>
                  <a:alpha val="60000"/>
                </a:schemeClr>
              </a:solidFill>
              <a:ea typeface="Pretendard Medium"/>
            </a:endParaRPr>
          </a:p>
        </p:txBody>
      </p:sp>
      <p:pic>
        <p:nvPicPr>
          <p:cNvPr id="23" name="Picture 23"/>
          <p:cNvPicPr>
            <a:picLocks noChangeAspect="1"/>
          </p:cNvPicPr>
          <p:nvPr/>
        </p:nvPicPr>
        <p:blipFill>
          <a:blip r:embed="rId6">
            <a:alphaModFix amt="18000"/>
          </a:blip>
          <a:stretch>
            <a:fillRect/>
          </a:stretch>
        </p:blipFill>
        <p:spPr>
          <a:xfrm>
            <a:off x="13576300" y="7569200"/>
            <a:ext cx="2819400" cy="12700"/>
          </a:xfrm>
          <a:prstGeom prst="rect">
            <a:avLst/>
          </a:prstGeom>
        </p:spPr>
      </p:pic>
      <p:sp>
        <p:nvSpPr>
          <p:cNvPr id="27" name="TextBox 27"/>
          <p:cNvSpPr txBox="1"/>
          <p:nvPr/>
        </p:nvSpPr>
        <p:spPr>
          <a:xfrm>
            <a:off x="13970000" y="6870700"/>
            <a:ext cx="2032000" cy="596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1800" b="0" i="0" u="none" strike="noStrike" spc="-100">
                <a:solidFill>
                  <a:srgbClr val="2D2D2D"/>
                </a:solidFill>
                <a:ea typeface="NanumSquareRoundOTF ExtraBold"/>
              </a:rPr>
              <a:t>문서 폴더</a:t>
            </a:r>
            <a:endParaRPr lang="ko-KR" sz="1800" b="0" i="0" u="none" strike="noStrike" spc="-1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3322300" y="7785100"/>
            <a:ext cx="33020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7780"/>
              </a:lnSpc>
            </a:pPr>
            <a:r>
              <a:rPr lang="ko-KR" altLang="en-US" sz="1600" spc="-100">
                <a:solidFill>
                  <a:srgbClr val="2D2D2D">
                    <a:alpha val="60000"/>
                  </a:srgbClr>
                </a:solidFill>
                <a:latin typeface="Pretendard Medium" panose="020B0600000101010101" charset="-127"/>
                <a:ea typeface="Pretendard Medium" panose="020B0600000101010101" charset="-127"/>
              </a:rPr>
              <a:t>작성 문서가 작업중 임시 저장되어 있는 폴더</a:t>
            </a:r>
            <a:endParaRPr lang="en-US" sz="1600" b="0" i="0" u="none" strike="noStrike" spc="-100">
              <a:solidFill>
                <a:srgbClr val="2D2D2D">
                  <a:alpha val="60000"/>
                </a:srgbClr>
              </a:solidFill>
              <a:latin typeface="Pretendard Medium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F15E3AF7-39D9-4486-9EAD-52BA210505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18926" y="4432300"/>
            <a:ext cx="2914977" cy="2285866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D1D79A7F-F7CA-472C-9283-DB0AB27D6C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56180" y="4450374"/>
            <a:ext cx="2819400" cy="2282371"/>
          </a:xfrm>
          <a:prstGeom prst="rect">
            <a:avLst/>
          </a:prstGeom>
        </p:spPr>
      </p:pic>
      <p:sp>
        <p:nvSpPr>
          <p:cNvPr id="37" name="TextBox 21">
            <a:extLst>
              <a:ext uri="{FF2B5EF4-FFF2-40B4-BE49-F238E27FC236}">
                <a16:creationId xmlns:a16="http://schemas.microsoft.com/office/drawing/2014/main" id="{295D2CD3-918E-4B6B-8839-0868960245B5}"/>
              </a:ext>
            </a:extLst>
          </p:cNvPr>
          <p:cNvSpPr txBox="1"/>
          <p:nvPr/>
        </p:nvSpPr>
        <p:spPr>
          <a:xfrm>
            <a:off x="6019800" y="3492500"/>
            <a:ext cx="5848350" cy="753136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800" spc="-100">
                <a:solidFill>
                  <a:srgbClr val="2D2D2D"/>
                </a:solidFill>
                <a:ea typeface="NanumSquareRoundOTF ExtraBold"/>
              </a:rPr>
              <a:t>위치해야할파일 경로</a:t>
            </a:r>
            <a:endParaRPr lang="en-US" altLang="ko-KR" sz="2800" spc="-100">
              <a:solidFill>
                <a:srgbClr val="2D2D2D"/>
              </a:solidFill>
              <a:ea typeface="NanumSquareRoundOTF ExtraBold"/>
            </a:endParaRPr>
          </a:p>
          <a:p>
            <a:pPr lvl="0" algn="ctr">
              <a:lnSpc>
                <a:spcPct val="99600"/>
              </a:lnSpc>
            </a:pPr>
            <a:r>
              <a:rPr lang="en-US" altLang="ko-KR" sz="2800" spc="-100">
                <a:solidFill>
                  <a:srgbClr val="2D2D2D"/>
                </a:solidFill>
                <a:ea typeface="NanumSquareRoundOTF ExtraBold"/>
              </a:rPr>
              <a:t>C:\Users\</a:t>
            </a:r>
            <a:r>
              <a:rPr lang="ko-KR" altLang="en-US" sz="2800" spc="-100">
                <a:solidFill>
                  <a:srgbClr val="2D2D2D"/>
                </a:solidFill>
                <a:ea typeface="NanumSquareRoundOTF ExtraBold"/>
              </a:rPr>
              <a:t>농협대학교</a:t>
            </a:r>
            <a:r>
              <a:rPr lang="en-US" altLang="ko-KR" sz="2800" spc="-100">
                <a:solidFill>
                  <a:srgbClr val="2D2D2D"/>
                </a:solidFill>
                <a:ea typeface="NanumSquareRoundOTF ExtraBold"/>
              </a:rPr>
              <a:t>\Desktop\</a:t>
            </a:r>
            <a:r>
              <a:rPr lang="ko-KR" altLang="en-US" sz="2800" spc="-100">
                <a:solidFill>
                  <a:srgbClr val="2D2D2D"/>
                </a:solidFill>
                <a:ea typeface="NanumSquareRoundOTF ExtraBold"/>
              </a:rPr>
              <a:t>농협대학교</a:t>
            </a:r>
            <a:r>
              <a:rPr lang="en-US" altLang="ko-KR" sz="2800" spc="-100">
                <a:solidFill>
                  <a:srgbClr val="2D2D2D"/>
                </a:solidFill>
                <a:ea typeface="NanumSquareRoundOTF ExtraBold"/>
              </a:rPr>
              <a:t>RPA\</a:t>
            </a:r>
          </a:p>
          <a:p>
            <a:pPr lvl="0" algn="ctr">
              <a:lnSpc>
                <a:spcPct val="99600"/>
              </a:lnSpc>
            </a:pPr>
            <a:endParaRPr lang="ko-KR" sz="2800" b="0" i="0" u="none" strike="noStrike" spc="-100">
              <a:solidFill>
                <a:srgbClr val="2D2D2D"/>
              </a:solidFill>
              <a:ea typeface="NanumSquareRoundOTF ExtraBold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B428302-D981-435E-B4EB-A530099034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00656" y="4331338"/>
            <a:ext cx="3462471" cy="2640868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B1D52152-8E9A-496B-94C5-B73FA6DCA96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252298" y="4336662"/>
            <a:ext cx="3442004" cy="263554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FA80758-40B9-4AF4-B1B5-BCF702B395F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5783" t="10438" r="39380" b="56659"/>
          <a:stretch/>
        </p:blipFill>
        <p:spPr>
          <a:xfrm>
            <a:off x="2400181" y="1900646"/>
            <a:ext cx="1816337" cy="191554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556624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1764393" y="2920705"/>
            <a:ext cx="14935200" cy="6057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3700" y="5791200"/>
            <a:ext cx="431800" cy="3429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4279900" y="6273800"/>
            <a:ext cx="28321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7029"/>
              </a:lnSpc>
            </a:pP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이곳에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 </a:t>
            </a: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사진을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 </a:t>
            </a: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넣어주세요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63200" y="3283791"/>
            <a:ext cx="1308100" cy="3556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0452100" y="3402149"/>
            <a:ext cx="1130300" cy="210391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STEP.01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82250" y="3757749"/>
            <a:ext cx="1308100" cy="355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10514149" y="3784386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STEP.02</a:t>
            </a:r>
          </a:p>
        </p:txBody>
      </p:sp>
      <p:grpSp>
        <p:nvGrpSpPr>
          <p:cNvPr id="22" name="Group 2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3" name="Picture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396220" y="4248875"/>
            <a:ext cx="1308100" cy="355600"/>
          </a:xfrm>
          <a:prstGeom prst="rect">
            <a:avLst/>
          </a:prstGeom>
        </p:spPr>
      </p:pic>
      <p:sp>
        <p:nvSpPr>
          <p:cNvPr id="24" name="TextBox 24"/>
          <p:cNvSpPr txBox="1"/>
          <p:nvPr/>
        </p:nvSpPr>
        <p:spPr>
          <a:xfrm>
            <a:off x="14942095" y="1283992"/>
            <a:ext cx="1083129" cy="299063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STEP.03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8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42938" y="6242050"/>
            <a:ext cx="1308100" cy="355600"/>
          </a:xfrm>
          <a:prstGeom prst="rect">
            <a:avLst/>
          </a:prstGeom>
        </p:spPr>
      </p:pic>
      <p:sp>
        <p:nvSpPr>
          <p:cNvPr id="29" name="TextBox 29"/>
          <p:cNvSpPr txBox="1"/>
          <p:nvPr/>
        </p:nvSpPr>
        <p:spPr>
          <a:xfrm>
            <a:off x="10363200" y="701040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STEP.04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1919313" y="8036741"/>
            <a:ext cx="3945709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ea typeface="NanumSquareRoundOTF ExtraBold"/>
              </a:rPr>
              <a:t>발급</a:t>
            </a:r>
            <a:r>
              <a:rPr lang="en-US" altLang="ko-KR" sz="2200" spc="-200">
                <a:solidFill>
                  <a:srgbClr val="2D2D2D"/>
                </a:solidFill>
                <a:ea typeface="NanumSquareRoundOTF ExtraBold"/>
              </a:rPr>
              <a:t>(</a:t>
            </a:r>
            <a:r>
              <a:rPr lang="ko-KR" altLang="en-US" sz="2200" spc="-200">
                <a:solidFill>
                  <a:srgbClr val="2D2D2D"/>
                </a:solidFill>
                <a:ea typeface="NanumSquareRoundOTF ExtraBold"/>
              </a:rPr>
              <a:t>시행</a:t>
            </a:r>
            <a:r>
              <a:rPr lang="en-US" altLang="ko-KR" sz="2200" spc="-200">
                <a:solidFill>
                  <a:srgbClr val="2D2D2D"/>
                </a:solidFill>
                <a:ea typeface="NanumSquareRoundOTF ExtraBold"/>
              </a:rPr>
              <a:t>)</a:t>
            </a:r>
            <a:r>
              <a:rPr lang="ko-KR" altLang="en-US" sz="2200" spc="-200">
                <a:solidFill>
                  <a:srgbClr val="2D2D2D"/>
                </a:solidFill>
                <a:ea typeface="NanumSquareRoundOTF ExtraBold"/>
              </a:rPr>
              <a:t>일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1874500" y="6219463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대외비사유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(</a:t>
            </a:r>
            <a:r>
              <a:rPr lang="ko-KR" altLang="en-US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대외비 </a:t>
            </a:r>
            <a:r>
              <a:rPr lang="ko-KR" altLang="en-US" sz="2200" spc="-200" err="1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체크시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)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1887200" y="32766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 err="1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발급학년도</a:t>
            </a:r>
            <a:endParaRPr lang="en-US" sz="2200" b="0" i="0" u="none" strike="noStrike" spc="-200">
              <a:solidFill>
                <a:srgbClr val="2D2D2D"/>
              </a:solidFill>
              <a:latin typeface="NanumSquareRoundOTF ExtraBold"/>
            </a:endParaRPr>
          </a:p>
        </p:txBody>
      </p:sp>
      <p:sp>
        <p:nvSpPr>
          <p:cNvPr id="37" name="TextBox 37"/>
          <p:cNvSpPr txBox="1"/>
          <p:nvPr/>
        </p:nvSpPr>
        <p:spPr>
          <a:xfrm>
            <a:off x="4140200" y="1409700"/>
            <a:ext cx="10007600" cy="158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200" b="0" i="0" u="none" strike="noStrike" spc="-400" err="1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농협근태관리시스템</a:t>
            </a:r>
            <a:endParaRPr lang="en-US" sz="5200" b="0" i="0" u="none" strike="noStrike" spc="-4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  <a:p>
            <a:pPr lvl="0" algn="ctr">
              <a:lnSpc>
                <a:spcPct val="99600"/>
              </a:lnSpc>
            </a:pPr>
            <a:r>
              <a:rPr lang="ko-KR" altLang="en-US" sz="5200" spc="-400" err="1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문서번호발번</a:t>
            </a:r>
            <a:r>
              <a:rPr lang="en-US" sz="5200" b="0" i="0" u="none" strike="noStrike" spc="-400">
                <a:solidFill>
                  <a:srgbClr val="2D2D2D"/>
                </a:solidFill>
                <a:latin typeface="NanumSquareRoundOTF ExtraBold"/>
              </a:rPr>
              <a:t> 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44B7CDA9-A6C8-4696-802F-CB221FEB40A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6576" b="14123"/>
          <a:stretch/>
        </p:blipFill>
        <p:spPr>
          <a:xfrm>
            <a:off x="1765300" y="3189581"/>
            <a:ext cx="8420100" cy="6005219"/>
          </a:xfrm>
          <a:prstGeom prst="rect">
            <a:avLst/>
          </a:prstGeom>
        </p:spPr>
      </p:pic>
      <p:sp>
        <p:nvSpPr>
          <p:cNvPr id="49" name="TextBox 32">
            <a:extLst>
              <a:ext uri="{FF2B5EF4-FFF2-40B4-BE49-F238E27FC236}">
                <a16:creationId xmlns:a16="http://schemas.microsoft.com/office/drawing/2014/main" id="{ADBDB226-DD4C-44D2-B217-D9821AD7109C}"/>
              </a:ext>
            </a:extLst>
          </p:cNvPr>
          <p:cNvSpPr txBox="1"/>
          <p:nvPr/>
        </p:nvSpPr>
        <p:spPr>
          <a:xfrm>
            <a:off x="11885386" y="4282259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문서분류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50" name="TextBox 32">
            <a:extLst>
              <a:ext uri="{FF2B5EF4-FFF2-40B4-BE49-F238E27FC236}">
                <a16:creationId xmlns:a16="http://schemas.microsoft.com/office/drawing/2014/main" id="{23C88ABC-0443-4C71-9700-EAA3F10899C2}"/>
              </a:ext>
            </a:extLst>
          </p:cNvPr>
          <p:cNvSpPr txBox="1"/>
          <p:nvPr/>
        </p:nvSpPr>
        <p:spPr>
          <a:xfrm>
            <a:off x="11892643" y="668265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 err="1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직인날인수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51" name="TextBox 32">
            <a:extLst>
              <a:ext uri="{FF2B5EF4-FFF2-40B4-BE49-F238E27FC236}">
                <a16:creationId xmlns:a16="http://schemas.microsoft.com/office/drawing/2014/main" id="{046CFEAD-2555-4389-9D2A-35C24FC2BAB4}"/>
              </a:ext>
            </a:extLst>
          </p:cNvPr>
          <p:cNvSpPr txBox="1"/>
          <p:nvPr/>
        </p:nvSpPr>
        <p:spPr>
          <a:xfrm>
            <a:off x="11936186" y="71374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 err="1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문서발송방법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52" name="TextBox 32">
            <a:extLst>
              <a:ext uri="{FF2B5EF4-FFF2-40B4-BE49-F238E27FC236}">
                <a16:creationId xmlns:a16="http://schemas.microsoft.com/office/drawing/2014/main" id="{58AD6D09-92F1-4B79-8E6F-FF786E64F691}"/>
              </a:ext>
            </a:extLst>
          </p:cNvPr>
          <p:cNvSpPr txBox="1"/>
          <p:nvPr/>
        </p:nvSpPr>
        <p:spPr>
          <a:xfrm>
            <a:off x="11887200" y="378366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부서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53" name="TextBox 32">
            <a:extLst>
              <a:ext uri="{FF2B5EF4-FFF2-40B4-BE49-F238E27FC236}">
                <a16:creationId xmlns:a16="http://schemas.microsoft.com/office/drawing/2014/main" id="{CAD5DE12-6794-4C0B-8523-8B6ABA01D779}"/>
              </a:ext>
            </a:extLst>
          </p:cNvPr>
          <p:cNvSpPr txBox="1"/>
          <p:nvPr/>
        </p:nvSpPr>
        <p:spPr>
          <a:xfrm>
            <a:off x="11976463" y="757555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수신처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54" name="TextBox 21">
            <a:extLst>
              <a:ext uri="{FF2B5EF4-FFF2-40B4-BE49-F238E27FC236}">
                <a16:creationId xmlns:a16="http://schemas.microsoft.com/office/drawing/2014/main" id="{B99F1043-3B32-41D1-868F-38808E2D9F3B}"/>
              </a:ext>
            </a:extLst>
          </p:cNvPr>
          <p:cNvSpPr txBox="1"/>
          <p:nvPr/>
        </p:nvSpPr>
        <p:spPr>
          <a:xfrm>
            <a:off x="14173200" y="251460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STEP.02</a:t>
            </a:r>
          </a:p>
        </p:txBody>
      </p:sp>
      <p:sp>
        <p:nvSpPr>
          <p:cNvPr id="55" name="TextBox 21">
            <a:extLst>
              <a:ext uri="{FF2B5EF4-FFF2-40B4-BE49-F238E27FC236}">
                <a16:creationId xmlns:a16="http://schemas.microsoft.com/office/drawing/2014/main" id="{62C8A403-2F72-4C50-89BA-29181231FF1D}"/>
              </a:ext>
            </a:extLst>
          </p:cNvPr>
          <p:cNvSpPr txBox="1"/>
          <p:nvPr/>
        </p:nvSpPr>
        <p:spPr>
          <a:xfrm>
            <a:off x="11969750" y="250825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STEP.02</a:t>
            </a:r>
          </a:p>
        </p:txBody>
      </p:sp>
      <p:sp>
        <p:nvSpPr>
          <p:cNvPr id="56" name="TextBox 21">
            <a:extLst>
              <a:ext uri="{FF2B5EF4-FFF2-40B4-BE49-F238E27FC236}">
                <a16:creationId xmlns:a16="http://schemas.microsoft.com/office/drawing/2014/main" id="{2BF721CE-2C07-44DE-A97B-906FC9002288}"/>
              </a:ext>
            </a:extLst>
          </p:cNvPr>
          <p:cNvSpPr txBox="1"/>
          <p:nvPr/>
        </p:nvSpPr>
        <p:spPr>
          <a:xfrm>
            <a:off x="10518775" y="4296357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STEP.03</a:t>
            </a:r>
          </a:p>
        </p:txBody>
      </p:sp>
      <p:sp>
        <p:nvSpPr>
          <p:cNvPr id="58" name="TextBox 21">
            <a:extLst>
              <a:ext uri="{FF2B5EF4-FFF2-40B4-BE49-F238E27FC236}">
                <a16:creationId xmlns:a16="http://schemas.microsoft.com/office/drawing/2014/main" id="{9A32E810-3FDF-48C6-A67C-D58D0642458C}"/>
              </a:ext>
            </a:extLst>
          </p:cNvPr>
          <p:cNvSpPr txBox="1"/>
          <p:nvPr/>
        </p:nvSpPr>
        <p:spPr>
          <a:xfrm>
            <a:off x="10475686" y="4911306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STEP.02</a:t>
            </a:r>
          </a:p>
        </p:txBody>
      </p:sp>
      <p:pic>
        <p:nvPicPr>
          <p:cNvPr id="59" name="Picture 23">
            <a:extLst>
              <a:ext uri="{FF2B5EF4-FFF2-40B4-BE49-F238E27FC236}">
                <a16:creationId xmlns:a16="http://schemas.microsoft.com/office/drawing/2014/main" id="{F5AFF1C7-56B7-4F57-984B-A568A25B703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42938" y="6731000"/>
            <a:ext cx="1308100" cy="355600"/>
          </a:xfrm>
          <a:prstGeom prst="rect">
            <a:avLst/>
          </a:prstGeom>
        </p:spPr>
      </p:pic>
      <p:pic>
        <p:nvPicPr>
          <p:cNvPr id="60" name="Picture 23">
            <a:extLst>
              <a:ext uri="{FF2B5EF4-FFF2-40B4-BE49-F238E27FC236}">
                <a16:creationId xmlns:a16="http://schemas.microsoft.com/office/drawing/2014/main" id="{6BB90139-38D8-432A-877C-968B92C71A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12639" y="4720806"/>
            <a:ext cx="1308100" cy="355600"/>
          </a:xfrm>
          <a:prstGeom prst="rect">
            <a:avLst/>
          </a:prstGeom>
        </p:spPr>
      </p:pic>
      <p:pic>
        <p:nvPicPr>
          <p:cNvPr id="61" name="Picture 23">
            <a:extLst>
              <a:ext uri="{FF2B5EF4-FFF2-40B4-BE49-F238E27FC236}">
                <a16:creationId xmlns:a16="http://schemas.microsoft.com/office/drawing/2014/main" id="{1F1006F9-80C0-448C-9D8D-8C6F992590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12639" y="5222456"/>
            <a:ext cx="1308100" cy="355600"/>
          </a:xfrm>
          <a:prstGeom prst="rect">
            <a:avLst/>
          </a:prstGeom>
        </p:spPr>
      </p:pic>
      <p:pic>
        <p:nvPicPr>
          <p:cNvPr id="62" name="Picture 23">
            <a:extLst>
              <a:ext uri="{FF2B5EF4-FFF2-40B4-BE49-F238E27FC236}">
                <a16:creationId xmlns:a16="http://schemas.microsoft.com/office/drawing/2014/main" id="{5BA0B752-D237-4B9F-B605-566923A590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12639" y="5717359"/>
            <a:ext cx="1308100" cy="355600"/>
          </a:xfrm>
          <a:prstGeom prst="rect">
            <a:avLst/>
          </a:prstGeom>
        </p:spPr>
      </p:pic>
      <p:pic>
        <p:nvPicPr>
          <p:cNvPr id="64" name="Picture 23">
            <a:extLst>
              <a:ext uri="{FF2B5EF4-FFF2-40B4-BE49-F238E27FC236}">
                <a16:creationId xmlns:a16="http://schemas.microsoft.com/office/drawing/2014/main" id="{9AE6928C-988A-4EFB-811B-89C48DB85F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52100" y="7183846"/>
            <a:ext cx="1308100" cy="355600"/>
          </a:xfrm>
          <a:prstGeom prst="rect">
            <a:avLst/>
          </a:prstGeom>
        </p:spPr>
      </p:pic>
      <p:pic>
        <p:nvPicPr>
          <p:cNvPr id="65" name="Picture 23">
            <a:extLst>
              <a:ext uri="{FF2B5EF4-FFF2-40B4-BE49-F238E27FC236}">
                <a16:creationId xmlns:a16="http://schemas.microsoft.com/office/drawing/2014/main" id="{69FBDF81-8462-402F-95B4-5C6AEBECA7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52100" y="7623812"/>
            <a:ext cx="1308100" cy="355600"/>
          </a:xfrm>
          <a:prstGeom prst="rect">
            <a:avLst/>
          </a:prstGeom>
        </p:spPr>
      </p:pic>
      <p:pic>
        <p:nvPicPr>
          <p:cNvPr id="66" name="Picture 23">
            <a:extLst>
              <a:ext uri="{FF2B5EF4-FFF2-40B4-BE49-F238E27FC236}">
                <a16:creationId xmlns:a16="http://schemas.microsoft.com/office/drawing/2014/main" id="{0ED56D36-3383-40CB-8219-9DD39F01B4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75686" y="8101068"/>
            <a:ext cx="1308100" cy="355600"/>
          </a:xfrm>
          <a:prstGeom prst="rect">
            <a:avLst/>
          </a:prstGeom>
        </p:spPr>
      </p:pic>
      <p:sp>
        <p:nvSpPr>
          <p:cNvPr id="69" name="TextBox 32">
            <a:extLst>
              <a:ext uri="{FF2B5EF4-FFF2-40B4-BE49-F238E27FC236}">
                <a16:creationId xmlns:a16="http://schemas.microsoft.com/office/drawing/2014/main" id="{3C95B166-89BC-40F6-97D4-8D36641D74B0}"/>
              </a:ext>
            </a:extLst>
          </p:cNvPr>
          <p:cNvSpPr txBox="1"/>
          <p:nvPr/>
        </p:nvSpPr>
        <p:spPr>
          <a:xfrm>
            <a:off x="11892280" y="52451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문서발행구분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70" name="TextBox 32">
            <a:extLst>
              <a:ext uri="{FF2B5EF4-FFF2-40B4-BE49-F238E27FC236}">
                <a16:creationId xmlns:a16="http://schemas.microsoft.com/office/drawing/2014/main" id="{57DDEA25-E448-4BCF-B3D6-007E0973872B}"/>
              </a:ext>
            </a:extLst>
          </p:cNvPr>
          <p:cNvSpPr txBox="1"/>
          <p:nvPr/>
        </p:nvSpPr>
        <p:spPr>
          <a:xfrm>
            <a:off x="11874500" y="4731295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제목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71" name="TextBox 32">
            <a:extLst>
              <a:ext uri="{FF2B5EF4-FFF2-40B4-BE49-F238E27FC236}">
                <a16:creationId xmlns:a16="http://schemas.microsoft.com/office/drawing/2014/main" id="{2CDEA146-D216-472A-A98F-91B60A81F8CC}"/>
              </a:ext>
            </a:extLst>
          </p:cNvPr>
          <p:cNvSpPr txBox="1"/>
          <p:nvPr/>
        </p:nvSpPr>
        <p:spPr>
          <a:xfrm>
            <a:off x="11874500" y="5705203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대외비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77" name="TextBox 21">
            <a:extLst>
              <a:ext uri="{FF2B5EF4-FFF2-40B4-BE49-F238E27FC236}">
                <a16:creationId xmlns:a16="http://schemas.microsoft.com/office/drawing/2014/main" id="{D8B6CA82-48A2-4727-B40C-FAE6274A838A}"/>
              </a:ext>
            </a:extLst>
          </p:cNvPr>
          <p:cNvSpPr txBox="1"/>
          <p:nvPr/>
        </p:nvSpPr>
        <p:spPr>
          <a:xfrm>
            <a:off x="10514149" y="4784306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STEP.04</a:t>
            </a:r>
          </a:p>
        </p:txBody>
      </p:sp>
      <p:sp>
        <p:nvSpPr>
          <p:cNvPr id="79" name="TextBox 21">
            <a:extLst>
              <a:ext uri="{FF2B5EF4-FFF2-40B4-BE49-F238E27FC236}">
                <a16:creationId xmlns:a16="http://schemas.microsoft.com/office/drawing/2014/main" id="{4EA48561-5C44-41E1-85C7-275CAFE94B3D}"/>
              </a:ext>
            </a:extLst>
          </p:cNvPr>
          <p:cNvSpPr txBox="1"/>
          <p:nvPr/>
        </p:nvSpPr>
        <p:spPr>
          <a:xfrm>
            <a:off x="10596789" y="6770158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STEP.08</a:t>
            </a:r>
          </a:p>
        </p:txBody>
      </p:sp>
      <p:sp>
        <p:nvSpPr>
          <p:cNvPr id="80" name="TextBox 21">
            <a:extLst>
              <a:ext uri="{FF2B5EF4-FFF2-40B4-BE49-F238E27FC236}">
                <a16:creationId xmlns:a16="http://schemas.microsoft.com/office/drawing/2014/main" id="{A6DDB912-E783-4168-9E8C-1A06A9B60172}"/>
              </a:ext>
            </a:extLst>
          </p:cNvPr>
          <p:cNvSpPr txBox="1"/>
          <p:nvPr/>
        </p:nvSpPr>
        <p:spPr>
          <a:xfrm>
            <a:off x="10615749" y="7217992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STEP.09</a:t>
            </a:r>
          </a:p>
        </p:txBody>
      </p:sp>
      <p:sp>
        <p:nvSpPr>
          <p:cNvPr id="81" name="TextBox 21">
            <a:extLst>
              <a:ext uri="{FF2B5EF4-FFF2-40B4-BE49-F238E27FC236}">
                <a16:creationId xmlns:a16="http://schemas.microsoft.com/office/drawing/2014/main" id="{F53EE6E2-F0AE-4B6F-A004-3560E9F958F0}"/>
              </a:ext>
            </a:extLst>
          </p:cNvPr>
          <p:cNvSpPr txBox="1"/>
          <p:nvPr/>
        </p:nvSpPr>
        <p:spPr>
          <a:xfrm>
            <a:off x="10627088" y="7687312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STEP.10</a:t>
            </a:r>
          </a:p>
        </p:txBody>
      </p:sp>
      <p:sp>
        <p:nvSpPr>
          <p:cNvPr id="82" name="TextBox 21">
            <a:extLst>
              <a:ext uri="{FF2B5EF4-FFF2-40B4-BE49-F238E27FC236}">
                <a16:creationId xmlns:a16="http://schemas.microsoft.com/office/drawing/2014/main" id="{01B86BC2-7E90-4998-BD24-906B2B1F789D}"/>
              </a:ext>
            </a:extLst>
          </p:cNvPr>
          <p:cNvSpPr txBox="1"/>
          <p:nvPr/>
        </p:nvSpPr>
        <p:spPr>
          <a:xfrm>
            <a:off x="10611031" y="8125642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</a:t>
            </a:r>
            <a:r>
              <a:rPr lang="en-US" sz="1700" spc="-100">
                <a:solidFill>
                  <a:srgbClr val="EEEEEE"/>
                </a:solidFill>
                <a:latin typeface="NanumSquareRoundOTF ExtraBold"/>
              </a:rPr>
              <a:t>11</a:t>
            </a:r>
            <a:endParaRPr lang="en-US" sz="1700" b="0" i="0" u="none" strike="noStrike" spc="-100">
              <a:solidFill>
                <a:srgbClr val="EEEEEE"/>
              </a:solidFill>
              <a:latin typeface="NanumSquareRoundOTF ExtraBold"/>
            </a:endParaRPr>
          </a:p>
        </p:txBody>
      </p:sp>
      <p:sp>
        <p:nvSpPr>
          <p:cNvPr id="86" name="TextBox 21">
            <a:extLst>
              <a:ext uri="{FF2B5EF4-FFF2-40B4-BE49-F238E27FC236}">
                <a16:creationId xmlns:a16="http://schemas.microsoft.com/office/drawing/2014/main" id="{F0B33686-870A-4660-B7DC-E9508C9DF317}"/>
              </a:ext>
            </a:extLst>
          </p:cNvPr>
          <p:cNvSpPr txBox="1"/>
          <p:nvPr/>
        </p:nvSpPr>
        <p:spPr>
          <a:xfrm>
            <a:off x="10571298" y="5278993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STEP.05</a:t>
            </a:r>
          </a:p>
        </p:txBody>
      </p:sp>
      <p:sp>
        <p:nvSpPr>
          <p:cNvPr id="87" name="TextBox 21">
            <a:extLst>
              <a:ext uri="{FF2B5EF4-FFF2-40B4-BE49-F238E27FC236}">
                <a16:creationId xmlns:a16="http://schemas.microsoft.com/office/drawing/2014/main" id="{6A43B6A5-8F2A-4868-A947-8D3AB09E369E}"/>
              </a:ext>
            </a:extLst>
          </p:cNvPr>
          <p:cNvSpPr txBox="1"/>
          <p:nvPr/>
        </p:nvSpPr>
        <p:spPr>
          <a:xfrm>
            <a:off x="10596789" y="577215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STEP.06</a:t>
            </a:r>
          </a:p>
        </p:txBody>
      </p:sp>
      <p:sp>
        <p:nvSpPr>
          <p:cNvPr id="88" name="TextBox 21">
            <a:extLst>
              <a:ext uri="{FF2B5EF4-FFF2-40B4-BE49-F238E27FC236}">
                <a16:creationId xmlns:a16="http://schemas.microsoft.com/office/drawing/2014/main" id="{C4A71847-42FF-4752-9F47-8E40BED53A3C}"/>
              </a:ext>
            </a:extLst>
          </p:cNvPr>
          <p:cNvSpPr txBox="1"/>
          <p:nvPr/>
        </p:nvSpPr>
        <p:spPr>
          <a:xfrm>
            <a:off x="10558236" y="6316927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STEP.07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6096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1587500" y="2992665"/>
            <a:ext cx="14935200" cy="6057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3700" y="5791200"/>
            <a:ext cx="431800" cy="3429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4279900" y="6273800"/>
            <a:ext cx="28321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7029"/>
              </a:lnSpc>
            </a:pP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이곳에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 </a:t>
            </a: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사진을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 </a:t>
            </a: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넣어주세요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7000" y="4114800"/>
            <a:ext cx="1308100" cy="3556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0477500" y="4140200"/>
            <a:ext cx="939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STEP.01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7000" y="5270500"/>
            <a:ext cx="1308100" cy="3556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0477500" y="529590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925300" y="6621598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ea typeface="NanumSquareRoundOTF ExtraBold"/>
              </a:rPr>
              <a:t>엑셀 체크리스트 내용 입력 후  저장</a:t>
            </a:r>
            <a:endParaRPr lang="ko-KR" alt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  <a:p>
            <a:pPr lvl="0" algn="l">
              <a:lnSpc>
                <a:spcPct val="99600"/>
              </a:lnSpc>
            </a:pP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1925300" y="6984999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/>
                <a:ea typeface="Pretendard Medium"/>
              </a:rPr>
              <a:t>저장 안할시 </a:t>
            </a:r>
            <a:r>
              <a:rPr lang="ko-KR" altLang="ko-KR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에러</a:t>
            </a:r>
            <a:r>
              <a:rPr lang="en-US" altLang="ko-KR" sz="1600" b="0" i="0" u="none" strike="noStrike" spc="-100">
                <a:solidFill>
                  <a:srgbClr val="2D2D2D">
                    <a:alpha val="70980"/>
                  </a:srgbClr>
                </a:solidFill>
                <a:latin typeface="Pretendard Medium"/>
              </a:rPr>
              <a:t> </a:t>
            </a:r>
            <a:r>
              <a:rPr lang="ko-KR" altLang="ko-KR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발생</a:t>
            </a:r>
          </a:p>
          <a:p>
            <a:pPr lvl="0" algn="l">
              <a:lnSpc>
                <a:spcPct val="99600"/>
              </a:lnSpc>
            </a:pP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7000" y="6477000"/>
            <a:ext cx="1308100" cy="355600"/>
          </a:xfrm>
          <a:prstGeom prst="rect">
            <a:avLst/>
          </a:prstGeom>
        </p:spPr>
      </p:pic>
      <p:sp>
        <p:nvSpPr>
          <p:cNvPr id="25" name="TextBox 25"/>
          <p:cNvSpPr txBox="1"/>
          <p:nvPr/>
        </p:nvSpPr>
        <p:spPr>
          <a:xfrm>
            <a:off x="10477500" y="651510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STEP.04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897904" y="5285015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1869601" y="596265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밑칸에 입력 안할시 에러 발생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1988800" y="39116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200" b="0" i="0" u="none" strike="noStrike" spc="-200">
              <a:solidFill>
                <a:srgbClr val="2D2D2D"/>
              </a:solidFill>
              <a:latin typeface="NanumSquareRoundOTF Extra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1877130" y="4875349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/>
                <a:ea typeface="Pretendard Medium"/>
              </a:rPr>
              <a:t>사이트의내용과 맞춤법 및 띄어쓰기 다를경우</a:t>
            </a:r>
            <a:r>
              <a:rPr lang="en-US" sz="1600" b="0" i="0" u="none" strike="noStrike" spc="-100">
                <a:solidFill>
                  <a:srgbClr val="2D2D2D">
                    <a:alpha val="70980"/>
                  </a:srgbClr>
                </a:solidFill>
                <a:latin typeface="Pretendard Medium"/>
              </a:rPr>
              <a:t>  </a:t>
            </a:r>
            <a:r>
              <a:rPr lang="ko-KR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에러</a:t>
            </a:r>
            <a:r>
              <a:rPr lang="en-US" sz="1600" b="0" i="0" u="none" strike="noStrike" spc="-100">
                <a:solidFill>
                  <a:srgbClr val="2D2D2D">
                    <a:alpha val="70980"/>
                  </a:srgbClr>
                </a:solidFill>
                <a:latin typeface="Pretendard Medium"/>
              </a:rPr>
              <a:t> </a:t>
            </a:r>
            <a:r>
              <a:rPr lang="ko-KR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발생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4279900" y="1176565"/>
            <a:ext cx="10007600" cy="171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200" spc="-4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엑셀 체크리스트 </a:t>
            </a:r>
            <a:r>
              <a:rPr lang="en-US" altLang="ko-KR" sz="5200" spc="-4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1</a:t>
            </a:r>
            <a:r>
              <a:rPr lang="ko-KR" altLang="en-US" sz="5200" spc="-4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단계</a:t>
            </a:r>
            <a:endParaRPr lang="ko-KR" sz="5200" b="0" i="0" u="none" strike="noStrike" spc="-400">
              <a:solidFill>
                <a:srgbClr val="2D2D2D"/>
              </a:solidFill>
              <a:ea typeface="NanumSquareRoundOTF ExtraBold"/>
            </a:endParaRP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26D429DD-50AB-4D9C-BF8C-1EFD09E283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65300" y="3238500"/>
            <a:ext cx="8294734" cy="4145274"/>
          </a:xfrm>
          <a:prstGeom prst="rect">
            <a:avLst/>
          </a:prstGeom>
        </p:spPr>
      </p:pic>
      <p:pic>
        <p:nvPicPr>
          <p:cNvPr id="35" name="그림 34">
            <a:extLst>
              <a:ext uri="{FF2B5EF4-FFF2-40B4-BE49-F238E27FC236}">
                <a16:creationId xmlns:a16="http://schemas.microsoft.com/office/drawing/2014/main" id="{10E82263-C22F-4724-A50F-FB2C802BBE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92120" y="5828265"/>
            <a:ext cx="8255000" cy="3947832"/>
          </a:xfrm>
          <a:prstGeom prst="rect">
            <a:avLst/>
          </a:prstGeom>
        </p:spPr>
      </p:pic>
      <p:sp>
        <p:nvSpPr>
          <p:cNvPr id="36" name="TextBox 26">
            <a:extLst>
              <a:ext uri="{FF2B5EF4-FFF2-40B4-BE49-F238E27FC236}">
                <a16:creationId xmlns:a16="http://schemas.microsoft.com/office/drawing/2014/main" id="{0DDAD386-E7ED-4100-8120-50F9BD05CCD1}"/>
              </a:ext>
            </a:extLst>
          </p:cNvPr>
          <p:cNvSpPr txBox="1"/>
          <p:nvPr/>
        </p:nvSpPr>
        <p:spPr>
          <a:xfrm>
            <a:off x="11855359" y="4132399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b="0" i="0" u="none" strike="noStrike" spc="-200">
                <a:solidFill>
                  <a:srgbClr val="2D2D2D"/>
                </a:solidFill>
                <a:ea typeface="NanumSquareRoundOTF ExtraBold"/>
              </a:rPr>
              <a:t>농협 근태 사이트 문서번호 </a:t>
            </a:r>
            <a:r>
              <a:rPr lang="ko-KR" altLang="en-US" sz="2200" b="0" i="0" u="none" strike="noStrike" spc="-200" err="1">
                <a:solidFill>
                  <a:srgbClr val="2D2D2D"/>
                </a:solidFill>
                <a:ea typeface="NanumSquareRoundOTF ExtraBold"/>
              </a:rPr>
              <a:t>발번</a:t>
            </a:r>
            <a:r>
              <a:rPr lang="ko-KR" altLang="en-US" sz="2200" b="0" i="0" u="none" strike="noStrike" spc="-200">
                <a:solidFill>
                  <a:srgbClr val="2D2D2D"/>
                </a:solidFill>
                <a:ea typeface="NanumSquareRoundOTF ExtraBold"/>
              </a:rPr>
              <a:t> 입력할 내용을  엑셀 체크리스트에  내용 입력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39" name="TextBox 22">
            <a:extLst>
              <a:ext uri="{FF2B5EF4-FFF2-40B4-BE49-F238E27FC236}">
                <a16:creationId xmlns:a16="http://schemas.microsoft.com/office/drawing/2014/main" id="{F4109D42-674D-482E-8799-575DC7CEB20A}"/>
              </a:ext>
            </a:extLst>
          </p:cNvPr>
          <p:cNvSpPr txBox="1"/>
          <p:nvPr/>
        </p:nvSpPr>
        <p:spPr>
          <a:xfrm>
            <a:off x="11858443" y="5398316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ea typeface="NanumSquareRoundOTF ExtraBold"/>
              </a:rPr>
              <a:t>내용 추가 원할시 내용추가란 밑칸에 내용 작성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6223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1601391" y="3173549"/>
            <a:ext cx="14935200" cy="6057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3700" y="5791200"/>
            <a:ext cx="431800" cy="3429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4279900" y="6273800"/>
            <a:ext cx="28321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7029"/>
              </a:lnSpc>
            </a:pP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이곳에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 </a:t>
            </a: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사진을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 </a:t>
            </a: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넣어주세요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7000" y="4114800"/>
            <a:ext cx="1308100" cy="3556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0477500" y="4140200"/>
            <a:ext cx="939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STEP.01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7000" y="5270500"/>
            <a:ext cx="1308100" cy="3556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0477500" y="529590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917044" y="7724594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99600"/>
              </a:lnSpc>
            </a:pPr>
            <a:r>
              <a:rPr lang="ko-KR" altLang="en-US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문서 </a:t>
            </a:r>
            <a:r>
              <a:rPr lang="en-US" altLang="ko-KR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1</a:t>
            </a:r>
            <a:r>
              <a:rPr lang="ko-KR" altLang="en-US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개씩 엑셀 </a:t>
            </a:r>
            <a:r>
              <a:rPr lang="en-US" altLang="ko-KR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1</a:t>
            </a:r>
            <a:r>
              <a:rPr lang="ko-KR" altLang="en-US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개씩 </a:t>
            </a:r>
            <a:r>
              <a:rPr lang="en-US" altLang="ko-KR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ZIP</a:t>
            </a:r>
            <a:r>
              <a:rPr lang="ko-KR" altLang="en-US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으로 안 묶어서 보낼경우 에러 발생 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grpSp>
        <p:nvGrpSpPr>
          <p:cNvPr id="23" name="Group 2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4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87000" y="6477000"/>
            <a:ext cx="1308100" cy="355600"/>
          </a:xfrm>
          <a:prstGeom prst="rect">
            <a:avLst/>
          </a:prstGeom>
        </p:spPr>
      </p:pic>
      <p:sp>
        <p:nvSpPr>
          <p:cNvPr id="25" name="TextBox 25"/>
          <p:cNvSpPr txBox="1"/>
          <p:nvPr/>
        </p:nvSpPr>
        <p:spPr>
          <a:xfrm>
            <a:off x="10477500" y="651510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897904" y="5285015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1904900" y="5740084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제목 맞춤법</a:t>
            </a:r>
            <a:r>
              <a:rPr lang="en-US" altLang="ko-KR" sz="1600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, </a:t>
            </a: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띄어쓰기 틀릴 경우 에러 발생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1988800" y="39116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200" b="0" i="0" u="none" strike="noStrike" spc="-200">
              <a:solidFill>
                <a:srgbClr val="2D2D2D"/>
              </a:solidFill>
              <a:latin typeface="NanumSquareRoundOTF Extra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1890102" y="4810943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/>
                <a:ea typeface="Pretendard Medium"/>
              </a:rPr>
              <a:t>메일 주소 틀릴 경우 에러 발생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4140200" y="1333500"/>
            <a:ext cx="10007600" cy="171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200" b="0" i="0" u="none" strike="noStrike" spc="-4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 기안자 메일전송 </a:t>
            </a:r>
            <a:r>
              <a:rPr lang="en-US" altLang="ko-KR" sz="5200" b="0" i="0" u="none" strike="noStrike" spc="-4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2</a:t>
            </a:r>
            <a:r>
              <a:rPr lang="ko-KR" altLang="en-US" sz="5200" b="0" i="0" u="none" strike="noStrike" spc="-4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단계</a:t>
            </a:r>
            <a:endParaRPr lang="ko-KR" sz="5200" b="0" i="0" u="none" strike="noStrike" spc="-4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36" name="TextBox 26">
            <a:extLst>
              <a:ext uri="{FF2B5EF4-FFF2-40B4-BE49-F238E27FC236}">
                <a16:creationId xmlns:a16="http://schemas.microsoft.com/office/drawing/2014/main" id="{0DDAD386-E7ED-4100-8120-50F9BD05CCD1}"/>
              </a:ext>
            </a:extLst>
          </p:cNvPr>
          <p:cNvSpPr txBox="1"/>
          <p:nvPr/>
        </p:nvSpPr>
        <p:spPr>
          <a:xfrm>
            <a:off x="11890102" y="6623050"/>
            <a:ext cx="409448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400">
                <a:latin typeface="NanumSquareRoundOTF ExtraBold" panose="020B0600000101010101" charset="-127"/>
                <a:ea typeface="NanumSquareRoundOTF ExtraBold" panose="020B0600000101010101" charset="-127"/>
              </a:rPr>
              <a:t> 작성할문서</a:t>
            </a:r>
            <a:r>
              <a:rPr lang="en-US" altLang="ko-KR" sz="2400">
                <a:latin typeface="NanumSquareRoundOTF ExtraBold" panose="020B0600000101010101" charset="-127"/>
                <a:ea typeface="NanumSquareRoundOTF ExtraBold" panose="020B0600000101010101" charset="-127"/>
              </a:rPr>
              <a:t>1</a:t>
            </a:r>
            <a:r>
              <a:rPr lang="ko-KR" altLang="en-US" sz="2400">
                <a:latin typeface="NanumSquareRoundOTF ExtraBold" panose="020B0600000101010101" charset="-127"/>
                <a:ea typeface="NanumSquareRoundOTF ExtraBold" panose="020B0600000101010101" charset="-127"/>
              </a:rPr>
              <a:t>개와엑셀체크리스트 </a:t>
            </a:r>
            <a:r>
              <a:rPr lang="en-US" altLang="ko-KR" sz="2400">
                <a:latin typeface="NanumSquareRoundOTF ExtraBold" panose="020B0600000101010101" charset="-127"/>
                <a:ea typeface="NanumSquareRoundOTF ExtraBold" panose="020B0600000101010101" charset="-127"/>
              </a:rPr>
              <a:t>1</a:t>
            </a:r>
            <a:r>
              <a:rPr lang="ko-KR" altLang="en-US" sz="2400">
                <a:latin typeface="NanumSquareRoundOTF ExtraBold" panose="020B0600000101010101" charset="-127"/>
                <a:ea typeface="NanumSquareRoundOTF ExtraBold" panose="020B0600000101010101" charset="-127"/>
              </a:rPr>
              <a:t>개를 </a:t>
            </a:r>
            <a:r>
              <a:rPr lang="en-US" altLang="ko-KR" sz="2400">
                <a:solidFill>
                  <a:srgbClr val="FF0000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ZIP </a:t>
            </a:r>
            <a:r>
              <a:rPr lang="ko-KR" altLang="en-US" sz="2400">
                <a:solidFill>
                  <a:srgbClr val="FF0000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파일로 </a:t>
            </a:r>
            <a:r>
              <a:rPr lang="ko-KR" altLang="en-US" sz="2400">
                <a:latin typeface="NanumSquareRoundOTF ExtraBold" panose="020B0600000101010101" charset="-127"/>
                <a:ea typeface="NanumSquareRoundOTF ExtraBold" panose="020B0600000101010101" charset="-127"/>
              </a:rPr>
              <a:t>묶어 메일로 발송</a:t>
            </a:r>
            <a:endParaRPr lang="ko-KR" sz="2200" b="0" i="0" u="none" strike="noStrike" spc="-2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sp>
        <p:nvSpPr>
          <p:cNvPr id="39" name="TextBox 22">
            <a:extLst>
              <a:ext uri="{FF2B5EF4-FFF2-40B4-BE49-F238E27FC236}">
                <a16:creationId xmlns:a16="http://schemas.microsoft.com/office/drawing/2014/main" id="{F4109D42-674D-482E-8799-575DC7CEB20A}"/>
              </a:ext>
            </a:extLst>
          </p:cNvPr>
          <p:cNvSpPr txBox="1"/>
          <p:nvPr/>
        </p:nvSpPr>
        <p:spPr>
          <a:xfrm>
            <a:off x="11858443" y="5398316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42" name="TextBox 26">
            <a:extLst>
              <a:ext uri="{FF2B5EF4-FFF2-40B4-BE49-F238E27FC236}">
                <a16:creationId xmlns:a16="http://schemas.microsoft.com/office/drawing/2014/main" id="{2591C080-25AB-46C0-B969-B321571DDB51}"/>
              </a:ext>
            </a:extLst>
          </p:cNvPr>
          <p:cNvSpPr txBox="1"/>
          <p:nvPr/>
        </p:nvSpPr>
        <p:spPr>
          <a:xfrm>
            <a:off x="11855359" y="4132399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EEF2672D-A58F-4ED3-9B80-D9C3BF3A3F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51409" y="3280773"/>
            <a:ext cx="8535591" cy="5115639"/>
          </a:xfrm>
          <a:prstGeom prst="rect">
            <a:avLst/>
          </a:prstGeom>
        </p:spPr>
      </p:pic>
      <p:pic>
        <p:nvPicPr>
          <p:cNvPr id="40" name="그림 39">
            <a:extLst>
              <a:ext uri="{FF2B5EF4-FFF2-40B4-BE49-F238E27FC236}">
                <a16:creationId xmlns:a16="http://schemas.microsoft.com/office/drawing/2014/main" id="{8714B961-7E1E-4D93-9417-2AD5A3B09210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1" b="38134"/>
          <a:stretch/>
        </p:blipFill>
        <p:spPr>
          <a:xfrm>
            <a:off x="1751409" y="6779881"/>
            <a:ext cx="7516275" cy="2168825"/>
          </a:xfrm>
          <a:prstGeom prst="rect">
            <a:avLst/>
          </a:prstGeom>
        </p:spPr>
      </p:pic>
      <p:sp>
        <p:nvSpPr>
          <p:cNvPr id="47" name="TextBox 26">
            <a:extLst>
              <a:ext uri="{FF2B5EF4-FFF2-40B4-BE49-F238E27FC236}">
                <a16:creationId xmlns:a16="http://schemas.microsoft.com/office/drawing/2014/main" id="{C596EC15-0060-4348-9C3A-C929F003C192}"/>
              </a:ext>
            </a:extLst>
          </p:cNvPr>
          <p:cNvSpPr txBox="1"/>
          <p:nvPr/>
        </p:nvSpPr>
        <p:spPr>
          <a:xfrm>
            <a:off x="11823428" y="4183471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받는 사람 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: </a:t>
            </a:r>
            <a:r>
              <a:rPr lang="ko-KR" altLang="en-US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농협 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 Gmail (nonghyup4120@gmail.com</a:t>
            </a:r>
            <a:r>
              <a:rPr lang="ko-KR" altLang="en-US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 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)</a:t>
            </a:r>
            <a:endParaRPr lang="ko-KR" sz="2200" b="0" i="0" u="none" strike="noStrike" spc="-2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sp>
        <p:nvSpPr>
          <p:cNvPr id="48" name="TextBox 32">
            <a:extLst>
              <a:ext uri="{FF2B5EF4-FFF2-40B4-BE49-F238E27FC236}">
                <a16:creationId xmlns:a16="http://schemas.microsoft.com/office/drawing/2014/main" id="{DC01A93C-C4A8-4936-B7CA-437952162170}"/>
              </a:ext>
            </a:extLst>
          </p:cNvPr>
          <p:cNvSpPr txBox="1"/>
          <p:nvPr/>
        </p:nvSpPr>
        <p:spPr>
          <a:xfrm>
            <a:off x="11897904" y="5288372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b="0" i="0" u="none" strike="noStrike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제목 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: [</a:t>
            </a:r>
            <a:r>
              <a:rPr lang="ko-KR" altLang="en-US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결재요청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]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050670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200" y="6223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7">
            <a:alphaModFix amt="36000"/>
          </a:blip>
          <a:stretch>
            <a:fillRect/>
          </a:stretch>
        </p:blipFill>
        <p:spPr>
          <a:xfrm>
            <a:off x="1447800" y="3048000"/>
            <a:ext cx="14935200" cy="6057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73700" y="5791200"/>
            <a:ext cx="431800" cy="3429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4279900" y="6273800"/>
            <a:ext cx="28321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7029"/>
              </a:lnSpc>
            </a:pP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이곳에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 </a:t>
            </a: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사진을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 </a:t>
            </a:r>
            <a:r>
              <a:rPr lang="ko-KR" sz="1700" b="0" i="0" u="none" strike="noStrike" spc="-100">
                <a:solidFill>
                  <a:srgbClr val="EEEEEE"/>
                </a:solidFill>
                <a:ea typeface="Pretendard JP Medium"/>
              </a:rPr>
              <a:t>넣어주세요</a:t>
            </a:r>
            <a:r>
              <a:rPr lang="en-US" sz="1700" b="0" i="0" u="none" strike="noStrike" spc="-100">
                <a:solidFill>
                  <a:srgbClr val="EEEEEE"/>
                </a:solidFill>
                <a:latin typeface="Pretendard JP Medium"/>
              </a:rPr>
              <a:t>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6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87000" y="4114800"/>
            <a:ext cx="1308100" cy="3556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0477500" y="4140200"/>
            <a:ext cx="939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STEP.01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9" name="Picture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87000" y="5270500"/>
            <a:ext cx="1308100" cy="3556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10477500" y="529590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STEP.02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5" name="TextBox 25"/>
          <p:cNvSpPr txBox="1"/>
          <p:nvPr/>
        </p:nvSpPr>
        <p:spPr>
          <a:xfrm>
            <a:off x="10477500" y="651510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897904" y="5285015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11877130" y="5780224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사이트 접속 후 작성문서를 확인 후 승인버튼 누름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1988800" y="39116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en-US" sz="2200" b="0" i="0" u="none" strike="noStrike" spc="-200">
              <a:solidFill>
                <a:srgbClr val="2D2D2D"/>
              </a:solidFill>
              <a:latin typeface="NanumSquareRoundOTF Extra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1855359" y="4587919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latin typeface="Pretendard Medium"/>
                <a:ea typeface="Pretendard Medium"/>
              </a:rPr>
              <a:t>메일 주소 틀릴 경우 에러 발생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4140200" y="1333500"/>
            <a:ext cx="10007600" cy="1714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200" b="0" i="0" u="none" strike="noStrike" spc="-400">
                <a:solidFill>
                  <a:srgbClr val="2D2D2D"/>
                </a:solidFill>
                <a:ea typeface="NanumSquareRoundOTF ExtraBold"/>
              </a:rPr>
              <a:t>전자결재 </a:t>
            </a:r>
            <a:r>
              <a:rPr lang="en-US" altLang="ko-KR" sz="5200" b="0" i="0" u="none" strike="noStrike" spc="-400">
                <a:solidFill>
                  <a:srgbClr val="2D2D2D"/>
                </a:solidFill>
                <a:ea typeface="NanumSquareRoundOTF ExtraBold"/>
              </a:rPr>
              <a:t>1</a:t>
            </a:r>
            <a:r>
              <a:rPr lang="ko-KR" altLang="en-US" sz="5200" b="0" i="0" u="none" strike="noStrike" spc="-400">
                <a:solidFill>
                  <a:srgbClr val="2D2D2D"/>
                </a:solidFill>
                <a:ea typeface="NanumSquareRoundOTF ExtraBold"/>
              </a:rPr>
              <a:t>단계</a:t>
            </a:r>
            <a:endParaRPr lang="ko-KR" sz="5200" b="0" i="0" u="none" strike="noStrike" spc="-4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36" name="TextBox 26">
            <a:extLst>
              <a:ext uri="{FF2B5EF4-FFF2-40B4-BE49-F238E27FC236}">
                <a16:creationId xmlns:a16="http://schemas.microsoft.com/office/drawing/2014/main" id="{0DDAD386-E7ED-4100-8120-50F9BD05CCD1}"/>
              </a:ext>
            </a:extLst>
          </p:cNvPr>
          <p:cNvSpPr txBox="1"/>
          <p:nvPr/>
        </p:nvSpPr>
        <p:spPr>
          <a:xfrm>
            <a:off x="11890102" y="6623050"/>
            <a:ext cx="409448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400">
                <a:latin typeface="NanumSquareRoundOTF ExtraBold" panose="020B0600000101010101" charset="-127"/>
                <a:ea typeface="NanumSquareRoundOTF ExtraBold" panose="020B0600000101010101" charset="-127"/>
              </a:rPr>
              <a:t> </a:t>
            </a:r>
            <a:endParaRPr lang="ko-KR" sz="2200" b="0" i="0" u="none" strike="noStrike" spc="-2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sp>
        <p:nvSpPr>
          <p:cNvPr id="39" name="TextBox 22">
            <a:extLst>
              <a:ext uri="{FF2B5EF4-FFF2-40B4-BE49-F238E27FC236}">
                <a16:creationId xmlns:a16="http://schemas.microsoft.com/office/drawing/2014/main" id="{F4109D42-674D-482E-8799-575DC7CEB20A}"/>
              </a:ext>
            </a:extLst>
          </p:cNvPr>
          <p:cNvSpPr txBox="1"/>
          <p:nvPr/>
        </p:nvSpPr>
        <p:spPr>
          <a:xfrm>
            <a:off x="11858443" y="5398316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42" name="TextBox 26">
            <a:extLst>
              <a:ext uri="{FF2B5EF4-FFF2-40B4-BE49-F238E27FC236}">
                <a16:creationId xmlns:a16="http://schemas.microsoft.com/office/drawing/2014/main" id="{2591C080-25AB-46C0-B969-B321571DDB51}"/>
              </a:ext>
            </a:extLst>
          </p:cNvPr>
          <p:cNvSpPr txBox="1"/>
          <p:nvPr/>
        </p:nvSpPr>
        <p:spPr>
          <a:xfrm>
            <a:off x="11855359" y="4132399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47" name="TextBox 26">
            <a:extLst>
              <a:ext uri="{FF2B5EF4-FFF2-40B4-BE49-F238E27FC236}">
                <a16:creationId xmlns:a16="http://schemas.microsoft.com/office/drawing/2014/main" id="{C596EC15-0060-4348-9C3A-C929F003C192}"/>
              </a:ext>
            </a:extLst>
          </p:cNvPr>
          <p:cNvSpPr txBox="1"/>
          <p:nvPr/>
        </p:nvSpPr>
        <p:spPr>
          <a:xfrm>
            <a:off x="11818938" y="4093119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받는 사람 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: </a:t>
            </a:r>
            <a:r>
              <a:rPr lang="ko-KR" altLang="en-US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결재인 이메일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 </a:t>
            </a:r>
            <a:endParaRPr lang="ko-KR" sz="2200" b="0" i="0" u="none" strike="noStrike" spc="-2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sp>
        <p:nvSpPr>
          <p:cNvPr id="48" name="TextBox 32">
            <a:extLst>
              <a:ext uri="{FF2B5EF4-FFF2-40B4-BE49-F238E27FC236}">
                <a16:creationId xmlns:a16="http://schemas.microsoft.com/office/drawing/2014/main" id="{DC01A93C-C4A8-4936-B7CA-437952162170}"/>
              </a:ext>
            </a:extLst>
          </p:cNvPr>
          <p:cNvSpPr txBox="1"/>
          <p:nvPr/>
        </p:nvSpPr>
        <p:spPr>
          <a:xfrm>
            <a:off x="11897904" y="5288372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b="0" i="0" u="none" strike="noStrike" spc="-200">
                <a:solidFill>
                  <a:srgbClr val="2D2D2D"/>
                </a:solidFill>
                <a:latin typeface="NanumSquareRoundOTF ExtraBold"/>
                <a:ea typeface="NanumSquareRoundOTF ExtraBold"/>
              </a:rPr>
              <a:t>결재자는 사이트 접속 후 전자결재 승인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CDC2C651-9D5A-4AEA-BBB3-50B5EAE2999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23085" y="3077391"/>
            <a:ext cx="8275237" cy="5333683"/>
          </a:xfrm>
          <a:prstGeom prst="rect">
            <a:avLst/>
          </a:prstGeom>
        </p:spPr>
      </p:pic>
      <p:pic>
        <p:nvPicPr>
          <p:cNvPr id="33" name="그림 32">
            <a:extLst>
              <a:ext uri="{FF2B5EF4-FFF2-40B4-BE49-F238E27FC236}">
                <a16:creationId xmlns:a16="http://schemas.microsoft.com/office/drawing/2014/main" id="{003E1871-06FA-47CB-AC60-1E0436B5DE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70503" y="5632410"/>
            <a:ext cx="6277926" cy="4201381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6E431187-391A-466D-9072-042176EE6133}"/>
              </a:ext>
            </a:extLst>
          </p:cNvPr>
          <p:cNvSpPr/>
          <p:nvPr/>
        </p:nvSpPr>
        <p:spPr>
          <a:xfrm>
            <a:off x="3769360" y="9256256"/>
            <a:ext cx="469900" cy="215900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AF543EC1-7B5F-4A0D-A75E-3751357EFEA3}"/>
              </a:ext>
            </a:extLst>
          </p:cNvPr>
          <p:cNvSpPr/>
          <p:nvPr/>
        </p:nvSpPr>
        <p:spPr>
          <a:xfrm>
            <a:off x="1851314" y="5197929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1</a:t>
            </a:r>
            <a:endParaRPr lang="ko-KR" altLang="en-US" sz="1200" b="0">
              <a:solidFill>
                <a:srgbClr val="FF0000"/>
              </a:solidFill>
              <a:latin typeface="맑은 고딕"/>
              <a:ea typeface="맑은 고딕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F409C875-7B86-4A10-869A-9767852DB2E0}"/>
              </a:ext>
            </a:extLst>
          </p:cNvPr>
          <p:cNvSpPr/>
          <p:nvPr/>
        </p:nvSpPr>
        <p:spPr>
          <a:xfrm>
            <a:off x="2057400" y="5340350"/>
            <a:ext cx="6705600" cy="234950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C3A484F-0A13-407A-86B0-21F4B9B10009}"/>
              </a:ext>
            </a:extLst>
          </p:cNvPr>
          <p:cNvSpPr/>
          <p:nvPr/>
        </p:nvSpPr>
        <p:spPr>
          <a:xfrm>
            <a:off x="3588327" y="9107896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rtlCol="0" anchor="ctr">
            <a:noAutofit/>
          </a:bodyPr>
          <a:lstStyle/>
          <a:p>
            <a:pPr algn="ctr"/>
            <a:r>
              <a:rPr lang="en-US" altLang="ko-KR" sz="1200">
                <a:solidFill>
                  <a:srgbClr val="FF0000"/>
                </a:solidFill>
                <a:latin typeface="맑은 고딕"/>
                <a:ea typeface="맑은 고딕"/>
              </a:rPr>
              <a:t>2</a:t>
            </a:r>
            <a:endParaRPr lang="ko-KR" altLang="en-US" sz="1200" b="0">
              <a:solidFill>
                <a:srgbClr val="FF0000"/>
              </a:solidFill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40184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117" y="10541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1636667" y="3162300"/>
            <a:ext cx="14935200" cy="60579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01300" y="3632200"/>
            <a:ext cx="1308100" cy="3556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579100" y="3657600"/>
            <a:ext cx="939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STEP.01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7" name="TextBox 17"/>
          <p:cNvSpPr txBox="1"/>
          <p:nvPr/>
        </p:nvSpPr>
        <p:spPr>
          <a:xfrm>
            <a:off x="12153900" y="34290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>
                <a:solidFill>
                  <a:srgbClr val="2D2D2D"/>
                </a:solidFill>
                <a:ea typeface="NanumSquareRoundOTF ExtraBold"/>
              </a:rPr>
              <a:t>결재완료</a:t>
            </a:r>
            <a:endParaRPr lang="ko-KR" sz="2200" b="0" i="0" u="none" strike="noStrike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2153900" y="388620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b="0" i="0" u="none" strike="noStrike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승인 버튼 누르고 결재완료 창이 뜨면 창을 닫음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4902200" y="1689100"/>
            <a:ext cx="8661400" cy="927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200" spc="-400">
                <a:solidFill>
                  <a:srgbClr val="2D2D2D"/>
                </a:solidFill>
                <a:ea typeface="NanumSquareRoundOTF ExtraBold"/>
              </a:rPr>
              <a:t>전자결재 </a:t>
            </a:r>
            <a:r>
              <a:rPr lang="en-US" altLang="ko-KR" sz="5200" spc="-400">
                <a:solidFill>
                  <a:srgbClr val="2D2D2D"/>
                </a:solidFill>
                <a:ea typeface="NanumSquareRoundOTF ExtraBold"/>
              </a:rPr>
              <a:t>2</a:t>
            </a:r>
            <a:r>
              <a:rPr lang="ko-KR" altLang="en-US" sz="5200" spc="-400">
                <a:solidFill>
                  <a:srgbClr val="2D2D2D"/>
                </a:solidFill>
                <a:ea typeface="NanumSquareRoundOTF ExtraBold"/>
              </a:rPr>
              <a:t>단계</a:t>
            </a:r>
            <a:endParaRPr lang="ko-KR" sz="5200" b="0" i="0" u="none" strike="noStrike" spc="-400">
              <a:solidFill>
                <a:srgbClr val="2D2D2D"/>
              </a:solidFill>
              <a:ea typeface="NanumSquareRoundOTF ExtraBold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9FE6C5C-FC83-4071-BA1E-039C4700DC7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938" t="-7628" r="-1938" b="61059"/>
          <a:stretch/>
        </p:blipFill>
        <p:spPr>
          <a:xfrm>
            <a:off x="1970133" y="4038600"/>
            <a:ext cx="8316867" cy="337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637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965200"/>
            <a:ext cx="16878300" cy="88392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89000"/>
            <a:ext cx="16878300" cy="8839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825500"/>
            <a:ext cx="16878300" cy="8839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762000"/>
            <a:ext cx="16878300" cy="88392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6878300" cy="88392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622300"/>
            <a:ext cx="16878300" cy="88392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482600"/>
            <a:ext cx="16929100" cy="660400"/>
          </a:xfrm>
          <a:prstGeom prst="rect">
            <a:avLst/>
          </a:prstGeom>
          <a:effectLst>
            <a:outerShdw blurRad="4405" dir="2700000">
              <a:srgbClr val="000000">
                <a:alpha val="13000"/>
              </a:srgbClr>
            </a:outerShdw>
          </a:effectLst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0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05300" y="736600"/>
            <a:ext cx="139700" cy="139700"/>
          </a:xfrm>
          <a:prstGeom prst="rect">
            <a:avLst/>
          </a:prstGeom>
          <a:effectLst>
            <a:outerShdw blurRad="208" dist="13339" dir="2700000">
              <a:srgbClr val="000000">
                <a:alpha val="50000"/>
              </a:srgbClr>
            </a:outerShdw>
          </a:effectLst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6">
            <a:alphaModFix amt="36000"/>
          </a:blip>
          <a:stretch>
            <a:fillRect/>
          </a:stretch>
        </p:blipFill>
        <p:spPr>
          <a:xfrm>
            <a:off x="1765300" y="3136900"/>
            <a:ext cx="14935200" cy="605790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4" name="Group 1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5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7000" y="3619500"/>
            <a:ext cx="1308100" cy="3556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0477500" y="3644900"/>
            <a:ext cx="939800" cy="292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STEP.01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8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87000" y="4787900"/>
            <a:ext cx="1308100" cy="355600"/>
          </a:xfrm>
          <a:prstGeom prst="rect">
            <a:avLst/>
          </a:prstGeom>
        </p:spPr>
      </p:pic>
      <p:sp>
        <p:nvSpPr>
          <p:cNvPr id="19" name="TextBox 19"/>
          <p:cNvSpPr txBox="1"/>
          <p:nvPr/>
        </p:nvSpPr>
        <p:spPr>
          <a:xfrm>
            <a:off x="10477500" y="4813300"/>
            <a:ext cx="939800" cy="30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sz="1700" b="0" i="0" u="none" strike="noStrike" spc="-100">
                <a:solidFill>
                  <a:srgbClr val="EEEEEE"/>
                </a:solidFill>
                <a:latin typeface="NanumSquareRoundOTF ExtraBold"/>
              </a:rPr>
              <a:t>STEP.02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988800" y="464820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ea typeface="NanumSquareRoundOTF ExtraBold"/>
              </a:rPr>
              <a:t>결재순서대로 결재단계 진행알림 </a:t>
            </a:r>
            <a:endParaRPr lang="ko-KR" sz="2200" b="0" i="0" u="none" strike="noStrike" spc="-200">
              <a:solidFill>
                <a:srgbClr val="2D2D2D"/>
              </a:solidFill>
              <a:ea typeface="NanumSquareRoundOTF Extra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1988800" y="5092700"/>
            <a:ext cx="35814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기안자는 결재단계 확인 가능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1963400" y="3651250"/>
            <a:ext cx="40259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기안자에게 결재인이 결재 진행시 </a:t>
            </a:r>
            <a:r>
              <a:rPr lang="en-US" altLang="ko-KR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RPA </a:t>
            </a:r>
            <a:r>
              <a:rPr lang="ko-KR" altLang="en-US" sz="2200" spc="-2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가 메일발송</a:t>
            </a:r>
            <a:endParaRPr lang="ko-KR" sz="2200" b="0" i="0" u="none" strike="noStrike" spc="-2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1963400" y="4197350"/>
            <a:ext cx="4000500" cy="279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1600" spc="-100">
                <a:solidFill>
                  <a:srgbClr val="2D2D2D">
                    <a:alpha val="70980"/>
                  </a:srgbClr>
                </a:solidFill>
                <a:ea typeface="Pretendard Medium"/>
              </a:rPr>
              <a:t>결재인이 결재진행 안했을시 메일 발송 발송 안됨</a:t>
            </a:r>
            <a:endParaRPr lang="ko-KR" sz="1600" b="0" i="0" u="none" strike="noStrike" spc="-100">
              <a:solidFill>
                <a:srgbClr val="2D2D2D">
                  <a:alpha val="70980"/>
                </a:srgbClr>
              </a:solidFill>
              <a:ea typeface="Pretendard Medium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4140200" y="1409700"/>
            <a:ext cx="10007600" cy="1587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200" b="0" i="0" u="none" strike="noStrike" spc="-400">
                <a:solidFill>
                  <a:srgbClr val="2D2D2D"/>
                </a:solidFill>
                <a:latin typeface="NanumSquareRoundOTF ExtraBold" panose="020B0600000101010101" charset="-127"/>
                <a:ea typeface="NanumSquareRoundOTF ExtraBold" panose="020B0600000101010101" charset="-127"/>
              </a:rPr>
              <a:t>전자결재 진행알림 메일</a:t>
            </a:r>
            <a:endParaRPr lang="en-US" sz="5200" b="0" i="0" u="none" strike="noStrike" spc="-400">
              <a:solidFill>
                <a:srgbClr val="2D2D2D"/>
              </a:solidFill>
              <a:latin typeface="NanumSquareRoundOTF ExtraBold" panose="020B0600000101010101" charset="-127"/>
              <a:ea typeface="NanumSquareRoundOTF ExtraBold" panose="020B0600000101010101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8AC4279A-75C1-44A2-A91E-8B9216F79E6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90701" y="3310709"/>
            <a:ext cx="8153399" cy="556659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581</Words>
  <Application>Microsoft Office PowerPoint</Application>
  <PresentationFormat>사용자 지정</PresentationFormat>
  <Paragraphs>131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4" baseType="lpstr">
      <vt:lpstr>Pretendard Medium</vt:lpstr>
      <vt:lpstr>Arial</vt:lpstr>
      <vt:lpstr>NanumSquareRoundOTF ExtraBold</vt:lpstr>
      <vt:lpstr>NanumSquareRoundOTF Bold</vt:lpstr>
      <vt:lpstr>Calibri</vt:lpstr>
      <vt:lpstr>NanumSquareRoundOTF Regular</vt:lpstr>
      <vt:lpstr>맑은 고딕</vt:lpstr>
      <vt:lpstr>Pretendard JP Medium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농협대학교</dc:creator>
  <cp:lastModifiedBy>채운 박</cp:lastModifiedBy>
  <cp:revision>19</cp:revision>
  <dcterms:created xsi:type="dcterms:W3CDTF">2006-08-16T00:00:00Z</dcterms:created>
  <dcterms:modified xsi:type="dcterms:W3CDTF">2025-03-07T00:07:48Z</dcterms:modified>
</cp:coreProperties>
</file>

<file path=docProps/thumbnail.jpeg>
</file>